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3" r:id="rId4"/>
    <p:sldId id="269" r:id="rId5"/>
    <p:sldId id="270" r:id="rId6"/>
    <p:sldId id="271" r:id="rId7"/>
    <p:sldId id="260" r:id="rId8"/>
    <p:sldId id="274" r:id="rId9"/>
    <p:sldId id="272" r:id="rId10"/>
    <p:sldId id="273" r:id="rId11"/>
    <p:sldId id="267" r:id="rId12"/>
    <p:sldId id="275" r:id="rId13"/>
    <p:sldId id="276" r:id="rId14"/>
    <p:sldId id="277" r:id="rId15"/>
    <p:sldId id="261" r:id="rId16"/>
    <p:sldId id="279" r:id="rId17"/>
    <p:sldId id="278" r:id="rId18"/>
    <p:sldId id="280" r:id="rId19"/>
    <p:sldId id="266" r:id="rId20"/>
    <p:sldId id="281" r:id="rId21"/>
    <p:sldId id="282" r:id="rId22"/>
    <p:sldId id="283" r:id="rId23"/>
    <p:sldId id="262" r:id="rId24"/>
    <p:sldId id="285" r:id="rId25"/>
    <p:sldId id="284" r:id="rId26"/>
    <p:sldId id="286" r:id="rId27"/>
    <p:sldId id="268" r:id="rId28"/>
    <p:sldId id="288" r:id="rId29"/>
    <p:sldId id="289" r:id="rId30"/>
    <p:sldId id="287" r:id="rId31"/>
    <p:sldId id="264" r:id="rId32"/>
    <p:sldId id="290" r:id="rId33"/>
    <p:sldId id="292" r:id="rId34"/>
    <p:sldId id="291" r:id="rId35"/>
    <p:sldId id="265" r:id="rId36"/>
    <p:sldId id="293" r:id="rId37"/>
    <p:sldId id="295" r:id="rId38"/>
    <p:sldId id="294" r:id="rId39"/>
    <p:sldId id="258"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8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54CC3-A2D4-411D-BC56-AEC714B8B221}"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108F-9424-4D38-BB3F-230CFB759D51}" type="slidenum">
              <a:rPr lang="en-US" smtClean="0"/>
              <a:t>‹#›</a:t>
            </a:fld>
            <a:endParaRPr lang="en-US"/>
          </a:p>
        </p:txBody>
      </p:sp>
    </p:spTree>
    <p:extLst>
      <p:ext uri="{BB962C8B-B14F-4D97-AF65-F5344CB8AC3E}">
        <p14:creationId xmlns:p14="http://schemas.microsoft.com/office/powerpoint/2010/main" val="112692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541980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428861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2654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3416786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5303045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1298672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113084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547672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6777797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373326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B41EC3-7657-4FE9-B394-717D7D346FC0}" type="datetimeFigureOut">
              <a:rPr lang="en-GB" smtClean="0"/>
              <a:t>13/02/2018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295434-650F-4D0E-A997-168336DF12B2}" type="slidenum">
              <a:rPr lang="en-GB" smtClean="0"/>
              <a:t>‹#›</a:t>
            </a:fld>
            <a:endParaRPr lang="en-GB"/>
          </a:p>
        </p:txBody>
      </p:sp>
    </p:spTree>
    <p:extLst>
      <p:ext uri="{BB962C8B-B14F-4D97-AF65-F5344CB8AC3E}">
        <p14:creationId xmlns:p14="http://schemas.microsoft.com/office/powerpoint/2010/main" val="57903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Box 7"/>
          <p:cNvSpPr txBox="1"/>
          <p:nvPr userDrawn="1"/>
        </p:nvSpPr>
        <p:spPr>
          <a:xfrm>
            <a:off x="0" y="6550223"/>
            <a:ext cx="2003947" cy="307777"/>
          </a:xfrm>
          <a:prstGeom prst="rect">
            <a:avLst/>
          </a:prstGeom>
          <a:noFill/>
        </p:spPr>
        <p:txBody>
          <a:bodyPr wrap="none" rtlCol="0">
            <a:spAutoFit/>
          </a:bodyPr>
          <a:lstStyle/>
          <a:p>
            <a:r>
              <a:rPr lang="en-US" sz="1400" dirty="0" err="1" smtClean="0"/>
              <a:t>CoderDojo</a:t>
            </a:r>
            <a:r>
              <a:rPr lang="en-US" sz="1400" baseline="0" dirty="0" smtClean="0"/>
              <a:t> Bulgaria </a:t>
            </a:r>
            <a:r>
              <a:rPr lang="en-GB" sz="1400" dirty="0" smtClean="0"/>
              <a:t>2018</a:t>
            </a:r>
            <a:endParaRPr lang="en-GB" sz="1400"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5189" y="0"/>
            <a:ext cx="1234263" cy="469557"/>
          </a:xfrm>
          <a:prstGeom prst="rect">
            <a:avLst/>
          </a:prstGeom>
        </p:spPr>
      </p:pic>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45297" y="0"/>
            <a:ext cx="1234263" cy="469557"/>
          </a:xfrm>
          <a:prstGeom prst="rect">
            <a:avLst/>
          </a:prstGeom>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79560" y="-4470"/>
            <a:ext cx="1234263" cy="469557"/>
          </a:xfrm>
          <a:prstGeom prst="rect">
            <a:avLst/>
          </a:prstGeom>
        </p:spPr>
      </p:pic>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13823" y="-8136"/>
            <a:ext cx="1234263" cy="469557"/>
          </a:xfrm>
          <a:prstGeom prst="rect">
            <a:avLst/>
          </a:prstGeom>
        </p:spPr>
      </p:pic>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48086" y="0"/>
            <a:ext cx="1234263" cy="469557"/>
          </a:xfrm>
          <a:prstGeom prst="rect">
            <a:avLst/>
          </a:prstGeom>
        </p:spPr>
      </p:pic>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08245" y="0"/>
            <a:ext cx="1234263" cy="469557"/>
          </a:xfrm>
          <a:prstGeom prst="rect">
            <a:avLst/>
          </a:prstGeom>
        </p:spPr>
      </p:pic>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42508" y="0"/>
            <a:ext cx="1234263" cy="469557"/>
          </a:xfrm>
          <a:prstGeom prst="rect">
            <a:avLst/>
          </a:prstGeom>
        </p:spPr>
      </p:pic>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76771" y="0"/>
            <a:ext cx="1234263" cy="469557"/>
          </a:xfrm>
          <a:prstGeom prst="rect">
            <a:avLst/>
          </a:prstGeom>
        </p:spPr>
      </p:pic>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11034" y="0"/>
            <a:ext cx="1234263" cy="469557"/>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0710" y="-1"/>
            <a:ext cx="1234263" cy="469557"/>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751" y="533601"/>
            <a:ext cx="2473720" cy="618430"/>
          </a:xfrm>
          <a:prstGeom prst="rect">
            <a:avLst/>
          </a:prstGeom>
        </p:spPr>
      </p:pic>
    </p:spTree>
    <p:extLst>
      <p:ext uri="{BB962C8B-B14F-4D97-AF65-F5344CB8AC3E}">
        <p14:creationId xmlns:p14="http://schemas.microsoft.com/office/powerpoint/2010/main" val="2531739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11.jpe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13.jpeg"/><Relationship Id="rId2" Type="http://schemas.openxmlformats.org/officeDocument/2006/relationships/slide" Target="slide1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15.png"/><Relationship Id="rId2" Type="http://schemas.openxmlformats.org/officeDocument/2006/relationships/slide" Target="slide2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9.xml"/><Relationship Id="rId3" Type="http://schemas.openxmlformats.org/officeDocument/2006/relationships/slide" Target="slide3.xml"/><Relationship Id="rId7" Type="http://schemas.openxmlformats.org/officeDocument/2006/relationships/slide" Target="slide19.xml"/><Relationship Id="rId12" Type="http://schemas.microsoft.com/office/2007/relationships/hdphoto" Target="../media/hdphoto1.wdp"/><Relationship Id="rId2" Type="http://schemas.openxmlformats.org/officeDocument/2006/relationships/slide" Target="slide31.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image" Target="../media/image3.png"/><Relationship Id="rId5" Type="http://schemas.openxmlformats.org/officeDocument/2006/relationships/slide" Target="slide11.xml"/><Relationship Id="rId10" Type="http://schemas.openxmlformats.org/officeDocument/2006/relationships/slide" Target="slide35.xml"/><Relationship Id="rId4" Type="http://schemas.openxmlformats.org/officeDocument/2006/relationships/slide" Target="slide7.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17.jpeg"/><Relationship Id="rId2" Type="http://schemas.openxmlformats.org/officeDocument/2006/relationships/slide" Target="slide24.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image" Target="../media/image19.jpeg"/><Relationship Id="rId2" Type="http://schemas.openxmlformats.org/officeDocument/2006/relationships/slide" Target="slide28.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1.png"/><Relationship Id="rId2" Type="http://schemas.openxmlformats.org/officeDocument/2006/relationships/slide" Target="slide32.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0.png"/><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23.jpeg"/><Relationship Id="rId2" Type="http://schemas.openxmlformats.org/officeDocument/2006/relationships/slide" Target="slide36.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2.png"/><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image" Target="../media/image25.jpeg"/><Relationship Id="rId2" Type="http://schemas.openxmlformats.org/officeDocument/2006/relationships/slide" Target="slide40.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4.png"/><Relationship Id="rId4" Type="http://schemas.openxmlformats.org/officeDocument/2006/relationships/slide" Target="slide4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9.jpeg"/><Relationship Id="rId2" Type="http://schemas.openxmlformats.org/officeDocument/2006/relationships/slide" Target="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2815771"/>
            <a:ext cx="9144000" cy="1318306"/>
          </a:xfrm>
        </p:spPr>
        <p:txBody>
          <a:bodyPr>
            <a:noAutofit/>
          </a:bodyPr>
          <a:lstStyle/>
          <a:p>
            <a:r>
              <a:rPr lang="bg-BG" sz="6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БЕЗОПАСНОСТ В ИНТЕРНЕТ</a:t>
            </a:r>
            <a:endParaRPr lang="en-GB" sz="6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ounded Rectangle 3">
            <a:hlinkClick r:id="rId2" action="ppaction://hlinksldjump"/>
          </p:cNvPr>
          <p:cNvSpPr/>
          <p:nvPr/>
        </p:nvSpPr>
        <p:spPr>
          <a:xfrm>
            <a:off x="3685990" y="4644784"/>
            <a:ext cx="4820019" cy="133815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8000" b="1" dirty="0" smtClean="0">
                <a:solidFill>
                  <a:schemeClr val="tx2"/>
                </a:solidFill>
              </a:rPr>
              <a:t>СТАРТ</a:t>
            </a:r>
            <a:endParaRPr lang="en-GB" sz="8000" b="1" dirty="0">
              <a:solidFill>
                <a:schemeClr val="tx2"/>
              </a:solidFill>
            </a:endParaRPr>
          </a:p>
        </p:txBody>
      </p:sp>
    </p:spTree>
    <p:extLst>
      <p:ext uri="{BB962C8B-B14F-4D97-AF65-F5344CB8AC3E}">
        <p14:creationId xmlns:p14="http://schemas.microsoft.com/office/powerpoint/2010/main" val="132469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788" y="954741"/>
            <a:ext cx="8148918" cy="4168588"/>
          </a:xfrm>
        </p:spPr>
        <p:txBody>
          <a:bodyPr>
            <a:normAutofit/>
          </a:bodyPr>
          <a:lstStyle/>
          <a:p>
            <a:pPr algn="ctr"/>
            <a:r>
              <a:rPr lang="ru-RU" sz="4000" b="1" dirty="0">
                <a:latin typeface="Arial" panose="020B0604020202020204" pitchFamily="34" charset="0"/>
                <a:cs typeface="Arial" panose="020B0604020202020204" pitchFamily="34" charset="0"/>
              </a:rPr>
              <a:t>Ако </a:t>
            </a:r>
            <a:r>
              <a:rPr lang="ru-RU" sz="4000" b="1" dirty="0" smtClean="0">
                <a:latin typeface="Arial" panose="020B0604020202020204" pitchFamily="34" charset="0"/>
                <a:cs typeface="Arial" panose="020B0604020202020204" pitchFamily="34" charset="0"/>
              </a:rPr>
              <a:t>им отговориш, вероятността съобщенията да спрат е много малка.</a:t>
            </a:r>
            <a:br>
              <a:rPr lang="ru-RU" sz="4000" b="1" dirty="0" smtClean="0">
                <a:latin typeface="Arial" panose="020B0604020202020204" pitchFamily="34" charset="0"/>
                <a:cs typeface="Arial" panose="020B0604020202020204" pitchFamily="34" charset="0"/>
              </a:rPr>
            </a:br>
            <a:r>
              <a:rPr lang="ru-RU" sz="4000" b="1" dirty="0" smtClean="0">
                <a:latin typeface="Arial" panose="020B0604020202020204" pitchFamily="34" charset="0"/>
                <a:cs typeface="Arial" panose="020B0604020202020204" pitchFamily="34" charset="0"/>
              </a:rPr>
              <a:t>Подателят </a:t>
            </a:r>
            <a:r>
              <a:rPr lang="ru-RU" sz="4000" b="1" dirty="0">
                <a:latin typeface="Arial" panose="020B0604020202020204" pitchFamily="34" charset="0"/>
                <a:cs typeface="Arial" panose="020B0604020202020204" pitchFamily="34" charset="0"/>
              </a:rPr>
              <a:t>ще разбере, че </a:t>
            </a:r>
            <a:r>
              <a:rPr lang="ru-RU" sz="4000" b="1" dirty="0" smtClean="0">
                <a:latin typeface="Arial" panose="020B0604020202020204" pitchFamily="34" charset="0"/>
                <a:cs typeface="Arial" panose="020B0604020202020204" pitchFamily="34" charset="0"/>
              </a:rPr>
              <a:t>те е разстроил, </a:t>
            </a:r>
            <a:r>
              <a:rPr lang="ru-RU" sz="4000" b="1" dirty="0">
                <a:latin typeface="Arial" panose="020B0604020202020204" pitchFamily="34" charset="0"/>
                <a:cs typeface="Arial" panose="020B0604020202020204" pitchFamily="34" charset="0"/>
              </a:rPr>
              <a:t>което </a:t>
            </a:r>
            <a:r>
              <a:rPr lang="ru-RU" sz="4000" b="1" dirty="0" smtClean="0">
                <a:latin typeface="Arial" panose="020B0604020202020204" pitchFamily="34" charset="0"/>
                <a:cs typeface="Arial" panose="020B0604020202020204" pitchFamily="34" charset="0"/>
              </a:rPr>
              <a:t>е и целта му</a:t>
            </a:r>
            <a:r>
              <a:rPr lang="bg-BG" sz="4000" b="1" dirty="0" smtClean="0">
                <a:latin typeface="Arial" panose="020B0604020202020204" pitchFamily="34" charset="0"/>
                <a:cs typeface="Arial" panose="020B0604020202020204" pitchFamily="34" charset="0"/>
              </a:rPr>
              <a:t>!</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18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498" y="702516"/>
            <a:ext cx="9101762" cy="1664068"/>
          </a:xfrm>
        </p:spPr>
        <p:txBody>
          <a:bodyPr>
            <a:normAutofit/>
          </a:bodyPr>
          <a:lstStyle/>
          <a:p>
            <a:r>
              <a:rPr lang="ru-RU" sz="3200" b="1" dirty="0" smtClean="0">
                <a:latin typeface="Arial" panose="020B0604020202020204" pitchFamily="34" charset="0"/>
                <a:cs typeface="Arial" panose="020B0604020202020204" pitchFamily="34" charset="0"/>
              </a:rPr>
              <a:t>Получаваш обиден </a:t>
            </a:r>
            <a:r>
              <a:rPr lang="en-US" sz="3200" b="1" dirty="0" smtClean="0">
                <a:latin typeface="Arial" panose="020B0604020202020204" pitchFamily="34" charset="0"/>
                <a:cs typeface="Arial" panose="020B0604020202020204" pitchFamily="34" charset="0"/>
              </a:rPr>
              <a:t>email </a:t>
            </a:r>
            <a:r>
              <a:rPr lang="bg-BG" sz="3200" b="1" dirty="0" smtClean="0">
                <a:latin typeface="Arial" panose="020B0604020202020204" pitchFamily="34" charset="0"/>
                <a:cs typeface="Arial" panose="020B0604020202020204" pitchFamily="34" charset="0"/>
              </a:rPr>
              <a:t>з</a:t>
            </a:r>
            <a:r>
              <a:rPr lang="ru-RU" sz="3200" b="1" dirty="0" smtClean="0">
                <a:latin typeface="Arial" panose="020B0604020202020204" pitchFamily="34" charset="0"/>
                <a:cs typeface="Arial" panose="020B0604020202020204" pitchFamily="34" charset="0"/>
              </a:rPr>
              <a:t>а </a:t>
            </a:r>
            <a:r>
              <a:rPr lang="ru-RU" sz="3200" b="1" dirty="0">
                <a:latin typeface="Arial" panose="020B0604020202020204" pitchFamily="34" charset="0"/>
                <a:cs typeface="Arial" panose="020B0604020202020204" pitchFamily="34" charset="0"/>
              </a:rPr>
              <a:t>някой друг. Какво трябва да направиш?</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0209" y="2366584"/>
            <a:ext cx="7467309" cy="2797087"/>
          </a:xfrm>
        </p:spPr>
        <p:txBody>
          <a:bodyPr vert="horz" lIns="91440" tIns="45720" rIns="91440" bIns="45720" rtlCol="0">
            <a:normAutofit/>
          </a:bodyPr>
          <a:lstStyle/>
          <a:p>
            <a:pPr marL="538163" indent="-538163">
              <a:lnSpc>
                <a:spcPct val="70000"/>
              </a:lnSpc>
              <a:spcAft>
                <a:spcPts val="1800"/>
              </a:spcAft>
              <a:buClr>
                <a:srgbClr val="C00000"/>
              </a:buClr>
              <a:buFont typeface="+mj-lt"/>
              <a:buAutoNum type="alphaUcPeriod"/>
            </a:pPr>
            <a:r>
              <a:rPr lang="ru-RU" sz="3600" dirty="0"/>
              <a:t>Ще кажа на мой учител/родител/ попечител </a:t>
            </a:r>
            <a:r>
              <a:rPr lang="ru-RU" sz="3600" dirty="0" smtClean="0"/>
              <a:t>за съобщението</a:t>
            </a:r>
          </a:p>
          <a:p>
            <a:pPr marL="538163" indent="-538163">
              <a:lnSpc>
                <a:spcPct val="70000"/>
              </a:lnSpc>
              <a:spcAft>
                <a:spcPts val="1800"/>
              </a:spcAft>
              <a:buClr>
                <a:srgbClr val="C00000"/>
              </a:buClr>
              <a:buFont typeface="+mj-lt"/>
              <a:buAutoNum type="alphaUcPeriod"/>
            </a:pPr>
            <a:r>
              <a:rPr lang="bg-BG" sz="3500" dirty="0" smtClean="0"/>
              <a:t>Ще го препратя на приятелите си, това е само шега</a:t>
            </a:r>
            <a:endParaRPr lang="en-GB" sz="3500" dirty="0"/>
          </a:p>
          <a:p>
            <a:pPr marL="538163" indent="-538163">
              <a:lnSpc>
                <a:spcPct val="70000"/>
              </a:lnSpc>
              <a:spcAft>
                <a:spcPts val="1800"/>
              </a:spcAft>
              <a:buClr>
                <a:srgbClr val="C00000"/>
              </a:buClr>
              <a:buFont typeface="+mj-lt"/>
              <a:buAutoNum type="alphaUcPeriod"/>
            </a:pPr>
            <a:r>
              <a:rPr lang="bg-BG" sz="3500" dirty="0" smtClean="0"/>
              <a:t>Ще им пиша с молба да престанат</a:t>
            </a:r>
            <a:endParaRPr lang="en-GB" sz="35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756445" y="897524"/>
            <a:ext cx="1274053" cy="1274053"/>
          </a:xfrm>
          <a:prstGeom prst="rect">
            <a:avLst/>
          </a:prstGeom>
        </p:spPr>
      </p:pic>
      <p:pic>
        <p:nvPicPr>
          <p:cNvPr id="10" name="Picture 2" descr="http://shulman.ca/wp-content/uploads/2013/08/Text-e13763473614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8192" y="2628278"/>
            <a:ext cx="3119935" cy="2078194"/>
          </a:xfrm>
          <a:prstGeom prst="rect">
            <a:avLst/>
          </a:prstGeom>
          <a:ln>
            <a:solidFill>
              <a:schemeClr val="bg1">
                <a:lumMod val="6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78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685800"/>
            <a:ext cx="8032376" cy="4424081"/>
          </a:xfrm>
        </p:spPr>
        <p:txBody>
          <a:bodyPr>
            <a:normAutofit/>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bg-BG" sz="4000" b="1" dirty="0" smtClean="0">
                <a:latin typeface="Arial" panose="020B0604020202020204" pitchFamily="34" charset="0"/>
                <a:cs typeface="Arial" panose="020B0604020202020204" pitchFamily="34" charset="0"/>
              </a:rPr>
              <a:t>Н</a:t>
            </a:r>
            <a:r>
              <a:rPr lang="ru-RU" sz="4000" b="1" dirty="0" smtClean="0">
                <a:latin typeface="Arial" panose="020B0604020202020204" pitchFamily="34" charset="0"/>
                <a:cs typeface="Arial" panose="020B0604020202020204" pitchFamily="34" charset="0"/>
              </a:rPr>
              <a:t>е </a:t>
            </a:r>
            <a:r>
              <a:rPr lang="ru-RU" sz="4000" b="1" dirty="0">
                <a:latin typeface="Arial" panose="020B0604020202020204" pitchFamily="34" charset="0"/>
                <a:cs typeface="Arial" panose="020B0604020202020204" pitchFamily="34" charset="0"/>
              </a:rPr>
              <a:t>трябва да </a:t>
            </a:r>
            <a:r>
              <a:rPr lang="ru-RU" sz="4000" b="1" dirty="0" smtClean="0">
                <a:latin typeface="Arial" panose="020B0604020202020204" pitchFamily="34" charset="0"/>
                <a:cs typeface="Arial" panose="020B0604020202020204" pitchFamily="34" charset="0"/>
              </a:rPr>
              <a:t>ставаш </a:t>
            </a:r>
            <a:r>
              <a:rPr lang="ru-RU" sz="4000" b="1" dirty="0">
                <a:latin typeface="Arial" panose="020B0604020202020204" pitchFamily="34" charset="0"/>
                <a:cs typeface="Arial" panose="020B0604020202020204" pitchFamily="34" charset="0"/>
              </a:rPr>
              <a:t>част от проблема, като </a:t>
            </a:r>
            <a:r>
              <a:rPr lang="ru-RU" sz="4000" b="1" dirty="0" smtClean="0">
                <a:latin typeface="Arial" panose="020B0604020202020204" pitchFamily="34" charset="0"/>
                <a:cs typeface="Arial" panose="020B0604020202020204" pitchFamily="34" charset="0"/>
              </a:rPr>
              <a:t>препращаш съобщението. </a:t>
            </a:r>
            <a:br>
              <a:rPr lang="ru-RU" sz="4000" b="1" dirty="0" smtClean="0">
                <a:latin typeface="Arial" panose="020B0604020202020204" pitchFamily="34" charset="0"/>
                <a:cs typeface="Arial" panose="020B0604020202020204" pitchFamily="34" charset="0"/>
              </a:rPr>
            </a:br>
            <a:r>
              <a:rPr lang="ru-RU" sz="4000" b="1" dirty="0" smtClean="0">
                <a:latin typeface="Arial" panose="020B0604020202020204" pitchFamily="34" charset="0"/>
                <a:cs typeface="Arial" panose="020B0604020202020204" pitchFamily="34" charset="0"/>
              </a:rPr>
              <a:t>Кажи на </a:t>
            </a:r>
            <a:r>
              <a:rPr lang="ru-RU" sz="4000" b="1" dirty="0">
                <a:latin typeface="Arial" panose="020B0604020202020204" pitchFamily="34" charset="0"/>
                <a:cs typeface="Arial" panose="020B0604020202020204" pitchFamily="34" charset="0"/>
              </a:rPr>
              <a:t>възрастен, </a:t>
            </a:r>
            <a:r>
              <a:rPr lang="ru-RU" sz="4000" b="1" dirty="0" smtClean="0">
                <a:latin typeface="Arial" panose="020B0604020202020204" pitchFamily="34" charset="0"/>
                <a:cs typeface="Arial" panose="020B0604020202020204" pitchFamily="34" charset="0"/>
              </a:rPr>
              <a:t>който може да помогне </a:t>
            </a:r>
            <a:r>
              <a:rPr lang="ru-RU" sz="4000" b="1" dirty="0">
                <a:latin typeface="Arial" panose="020B0604020202020204" pitchFamily="34" charset="0"/>
                <a:cs typeface="Arial" panose="020B0604020202020204" pitchFamily="34" charset="0"/>
              </a:rPr>
              <a:t>на жертвата на тормоза.</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smtClean="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60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152" y="1546411"/>
            <a:ext cx="7709647" cy="3039036"/>
          </a:xfrm>
        </p:spPr>
        <p:txBody>
          <a:bodyPr>
            <a:normAutofit/>
          </a:bodyPr>
          <a:lstStyle/>
          <a:p>
            <a:pPr algn="ctr"/>
            <a:r>
              <a:rPr lang="bg-BG" sz="4000" b="1" dirty="0" smtClean="0">
                <a:latin typeface="Arial" panose="020B0604020202020204" pitchFamily="34" charset="0"/>
                <a:cs typeface="Arial" panose="020B0604020202020204" pitchFamily="34" charset="0"/>
              </a:rPr>
              <a:t>Ако препратиш съобщението, ти самият ставаш насилник</a:t>
            </a:r>
            <a:r>
              <a:rPr lang="en-US" sz="4000" b="1" dirty="0" smtClean="0">
                <a:latin typeface="Arial" panose="020B0604020202020204" pitchFamily="34" charset="0"/>
                <a:cs typeface="Arial" panose="020B0604020202020204" pitchFamily="34" charset="0"/>
              </a:rPr>
              <a:t>.</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23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387" y="1398494"/>
            <a:ext cx="7682753" cy="3482788"/>
          </a:xfrm>
        </p:spPr>
        <p:txBody>
          <a:bodyPr>
            <a:normAutofit/>
          </a:bodyPr>
          <a:lstStyle/>
          <a:p>
            <a:pPr algn="ctr"/>
            <a:r>
              <a:rPr lang="bg-BG" sz="4000" b="1" dirty="0" smtClean="0">
                <a:latin typeface="Arial" panose="020B0604020202020204" pitchFamily="34" charset="0"/>
                <a:cs typeface="Arial" panose="020B0604020202020204" pitchFamily="34" charset="0"/>
              </a:rPr>
              <a:t>Ако им отговориш, вероятността съобщенията да спрат е минимална. Дори ти може да се превърнеш в жертва на съобщенията</a:t>
            </a:r>
            <a:r>
              <a:rPr lang="en-US" sz="4000" b="1" dirty="0" smtClean="0">
                <a:latin typeface="Arial" panose="020B0604020202020204" pitchFamily="34" charset="0"/>
                <a:cs typeface="Arial" panose="020B0604020202020204" pitchFamily="34" charset="0"/>
              </a:rPr>
              <a:t>.</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78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79" y="726251"/>
            <a:ext cx="9734095" cy="1677079"/>
          </a:xfrm>
        </p:spPr>
        <p:txBody>
          <a:bodyPr>
            <a:normAutofit/>
          </a:bodyPr>
          <a:lstStyle/>
          <a:p>
            <a:r>
              <a:rPr lang="ru-RU" sz="2800" b="1" dirty="0">
                <a:latin typeface="Arial" panose="020B0604020202020204" pitchFamily="34" charset="0"/>
                <a:cs typeface="Arial" panose="020B0604020202020204" pitchFamily="34" charset="0"/>
              </a:rPr>
              <a:t>Случайно </a:t>
            </a:r>
            <a:r>
              <a:rPr lang="ru-RU" sz="2800" b="1" dirty="0" smtClean="0">
                <a:latin typeface="Arial" panose="020B0604020202020204" pitchFamily="34" charset="0"/>
                <a:cs typeface="Arial" panose="020B0604020202020204" pitchFamily="34" charset="0"/>
              </a:rPr>
              <a:t>попадаш на уебсайт</a:t>
            </a:r>
            <a:r>
              <a:rPr lang="ru-RU" sz="2800" b="1" dirty="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който те кара да се чувстваш </a:t>
            </a:r>
            <a:r>
              <a:rPr lang="ru-RU" sz="2800" b="1" dirty="0">
                <a:latin typeface="Arial" panose="020B0604020202020204" pitchFamily="34" charset="0"/>
                <a:cs typeface="Arial" panose="020B0604020202020204" pitchFamily="34" charset="0"/>
              </a:rPr>
              <a:t>неудобно. Какво трябва да направиш?</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6701" y="2009801"/>
            <a:ext cx="8485094" cy="2967766"/>
          </a:xfrm>
        </p:spPr>
        <p:txBody>
          <a:bodyPr vert="horz" lIns="91440" tIns="45720" rIns="91440" bIns="45720" rtlCol="0">
            <a:noAutofit/>
          </a:bodyPr>
          <a:lstStyle/>
          <a:p>
            <a:pPr marL="538163" indent="-538163">
              <a:spcAft>
                <a:spcPts val="1800"/>
              </a:spcAft>
              <a:buClr>
                <a:srgbClr val="C00000"/>
              </a:buClr>
              <a:buFont typeface="+mj-lt"/>
              <a:buAutoNum type="alphaUcPeriod"/>
            </a:pPr>
            <a:r>
              <a:rPr lang="bg-BG" sz="3000" dirty="0" smtClean="0"/>
              <a:t>Ще се притесня, защото съм попаднал на тази страница по моя вина</a:t>
            </a:r>
            <a:endParaRPr lang="en-GB" sz="3000" dirty="0" smtClean="0"/>
          </a:p>
          <a:p>
            <a:pPr marL="538163" indent="-538163">
              <a:spcAft>
                <a:spcPts val="1800"/>
              </a:spcAft>
              <a:buClr>
                <a:srgbClr val="C00000"/>
              </a:buClr>
              <a:buFont typeface="+mj-lt"/>
              <a:buAutoNum type="alphaUcPeriod"/>
            </a:pPr>
            <a:r>
              <a:rPr lang="bg-BG" sz="3000" dirty="0" smtClean="0"/>
              <a:t>Ще натисна бутона за стоп на браузъра и бутона за връщане. Ще кажа на родител или учител</a:t>
            </a:r>
            <a:endParaRPr lang="en-GB" sz="3000" dirty="0" smtClean="0"/>
          </a:p>
          <a:p>
            <a:pPr marL="538163" indent="-538163">
              <a:spcAft>
                <a:spcPts val="1800"/>
              </a:spcAft>
              <a:buClr>
                <a:srgbClr val="C00000"/>
              </a:buClr>
              <a:buFont typeface="+mj-lt"/>
              <a:buAutoNum type="alphaUcPeriod"/>
            </a:pPr>
            <a:r>
              <a:rPr lang="bg-BG" sz="3000" dirty="0" smtClean="0"/>
              <a:t>Ще затворя сайта веднага</a:t>
            </a:r>
            <a:endParaRPr lang="en-GB" sz="30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786783" y="995143"/>
            <a:ext cx="1139296" cy="1139296"/>
          </a:xfrm>
          <a:prstGeom prst="rect">
            <a:avLst/>
          </a:prstGeom>
        </p:spPr>
      </p:pic>
      <p:pic>
        <p:nvPicPr>
          <p:cNvPr id="3074" name="Picture 2" descr="http://thumbs.dreamstime.com/t/surprised-boy-using-notebook-2237185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0840" y="2669803"/>
            <a:ext cx="2861066" cy="1907379"/>
          </a:xfrm>
          <a:prstGeom prst="rect">
            <a:avLst/>
          </a:prstGeom>
          <a:ln>
            <a:solidFill>
              <a:schemeClr val="bg1">
                <a:lumMod val="6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02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918" y="1062317"/>
            <a:ext cx="8081682" cy="3751730"/>
          </a:xfrm>
        </p:spPr>
        <p:txBody>
          <a:bodyPr>
            <a:normAutofit/>
          </a:bodyPr>
          <a:lstStyle/>
          <a:p>
            <a:pPr algn="ctr"/>
            <a:r>
              <a:rPr lang="ru-RU" sz="4000" b="1" dirty="0">
                <a:latin typeface="Arial" panose="020B0604020202020204" pitchFamily="34" charset="0"/>
                <a:cs typeface="Arial" panose="020B0604020202020204" pitchFamily="34" charset="0"/>
              </a:rPr>
              <a:t>Не се </a:t>
            </a:r>
            <a:r>
              <a:rPr lang="ru-RU" sz="4000" b="1" dirty="0" smtClean="0">
                <a:latin typeface="Arial" panose="020B0604020202020204" pitchFamily="34" charset="0"/>
                <a:cs typeface="Arial" panose="020B0604020202020204" pitchFamily="34" charset="0"/>
              </a:rPr>
              <a:t>притеснявай, </a:t>
            </a:r>
            <a:r>
              <a:rPr lang="ru-RU" sz="4000" b="1" dirty="0">
                <a:latin typeface="Arial" panose="020B0604020202020204" pitchFamily="34" charset="0"/>
                <a:cs typeface="Arial" panose="020B0604020202020204" pitchFamily="34" charset="0"/>
              </a:rPr>
              <a:t>ако </a:t>
            </a:r>
            <a:r>
              <a:rPr lang="ru-RU" sz="4000" b="1" dirty="0" smtClean="0">
                <a:latin typeface="Arial" panose="020B0604020202020204" pitchFamily="34" charset="0"/>
                <a:cs typeface="Arial" panose="020B0604020202020204" pitchFamily="34" charset="0"/>
              </a:rPr>
              <a:t>си кликнал случайно върху страницата, затвори я незабавно</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3" y="753036"/>
            <a:ext cx="8247529" cy="3993775"/>
          </a:xfrm>
        </p:spPr>
        <p:txBody>
          <a:bodyPr>
            <a:normAutofit fontScale="90000"/>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ru-RU" sz="4000" b="1" dirty="0">
                <a:latin typeface="Arial" panose="020B0604020202020204" pitchFamily="34" charset="0"/>
                <a:cs typeface="Arial" panose="020B0604020202020204" pitchFamily="34" charset="0"/>
              </a:rPr>
              <a:t>Това е най-сигурният вариант, тъй като </a:t>
            </a:r>
            <a:r>
              <a:rPr lang="ru-RU" sz="4000" b="1" dirty="0" smtClean="0">
                <a:latin typeface="Arial" panose="020B0604020202020204" pitchFamily="34" charset="0"/>
                <a:cs typeface="Arial" panose="020B0604020202020204" pitchFamily="34" charset="0"/>
              </a:rPr>
              <a:t>ще те изведе </a:t>
            </a:r>
            <a:r>
              <a:rPr lang="ru-RU" sz="4000" b="1" dirty="0">
                <a:latin typeface="Arial" panose="020B0604020202020204" pitchFamily="34" charset="0"/>
                <a:cs typeface="Arial" panose="020B0604020202020204" pitchFamily="34" charset="0"/>
              </a:rPr>
              <a:t>от страницата и ще </a:t>
            </a:r>
            <a:r>
              <a:rPr lang="ru-RU" sz="4000" b="1" dirty="0" smtClean="0">
                <a:latin typeface="Arial" panose="020B0604020202020204" pitchFamily="34" charset="0"/>
                <a:cs typeface="Arial" panose="020B0604020202020204" pitchFamily="34" charset="0"/>
              </a:rPr>
              <a:t>уведомиш </a:t>
            </a:r>
            <a:r>
              <a:rPr lang="ru-RU" sz="4000" b="1" dirty="0">
                <a:latin typeface="Arial" panose="020B0604020202020204" pitchFamily="34" charset="0"/>
                <a:cs typeface="Arial" panose="020B0604020202020204" pitchFamily="34" charset="0"/>
              </a:rPr>
              <a:t>възрастен, който може да спре </a:t>
            </a:r>
            <a:r>
              <a:rPr lang="ru-RU" sz="4000" b="1" dirty="0" smtClean="0">
                <a:latin typeface="Arial" panose="020B0604020202020204" pitchFamily="34" charset="0"/>
                <a:cs typeface="Arial" panose="020B0604020202020204" pitchFamily="34" charset="0"/>
              </a:rPr>
              <a:t>повторната поява на страницата</a:t>
            </a:r>
            <a:r>
              <a:rPr lang="en-US" sz="4000" b="1" dirty="0" smtClean="0">
                <a:latin typeface="Arial" panose="020B0604020202020204" pitchFamily="34" charset="0"/>
                <a:cs typeface="Arial" panose="020B0604020202020204" pitchFamily="34" charset="0"/>
              </a:rPr>
              <a:t>.</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62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24" y="1116105"/>
            <a:ext cx="8256494" cy="3872754"/>
          </a:xfrm>
        </p:spPr>
        <p:txBody>
          <a:bodyPr>
            <a:normAutofit/>
          </a:bodyPr>
          <a:lstStyle/>
          <a:p>
            <a:pPr algn="ctr"/>
            <a:r>
              <a:rPr lang="ru-RU" sz="4000" b="1" dirty="0">
                <a:latin typeface="Arial" panose="020B0604020202020204" pitchFamily="34" charset="0"/>
                <a:cs typeface="Arial" panose="020B0604020202020204" pitchFamily="34" charset="0"/>
              </a:rPr>
              <a:t>Добра идея е да </a:t>
            </a:r>
            <a:r>
              <a:rPr lang="ru-RU" sz="4000" b="1" dirty="0" smtClean="0">
                <a:latin typeface="Arial" panose="020B0604020202020204" pitchFamily="34" charset="0"/>
                <a:cs typeface="Arial" panose="020B0604020202020204" pitchFamily="34" charset="0"/>
              </a:rPr>
              <a:t>затвориш сайта, </a:t>
            </a:r>
            <a:r>
              <a:rPr lang="ru-RU" sz="4000" b="1" dirty="0">
                <a:latin typeface="Arial" panose="020B0604020202020204" pitchFamily="34" charset="0"/>
                <a:cs typeface="Arial" panose="020B0604020202020204" pitchFamily="34" charset="0"/>
              </a:rPr>
              <a:t>но е по-добре да </a:t>
            </a:r>
            <a:r>
              <a:rPr lang="ru-RU" sz="4000" b="1" dirty="0" smtClean="0">
                <a:latin typeface="Arial" panose="020B0604020202020204" pitchFamily="34" charset="0"/>
                <a:cs typeface="Arial" panose="020B0604020202020204" pitchFamily="34" charset="0"/>
              </a:rPr>
              <a:t>кажеш </a:t>
            </a:r>
            <a:r>
              <a:rPr lang="ru-RU" sz="4000" b="1" dirty="0">
                <a:latin typeface="Arial" panose="020B0604020202020204" pitchFamily="34" charset="0"/>
                <a:cs typeface="Arial" panose="020B0604020202020204" pitchFamily="34" charset="0"/>
              </a:rPr>
              <a:t>на </a:t>
            </a:r>
            <a:r>
              <a:rPr lang="ru-RU" sz="4000" b="1" dirty="0" smtClean="0">
                <a:latin typeface="Arial" panose="020B0604020202020204" pitchFamily="34" charset="0"/>
                <a:cs typeface="Arial" panose="020B0604020202020204" pitchFamily="34" charset="0"/>
              </a:rPr>
              <a:t>възрастен за </a:t>
            </a:r>
            <a:r>
              <a:rPr lang="ru-RU" sz="4000" b="1" dirty="0">
                <a:latin typeface="Arial" panose="020B0604020202020204" pitchFamily="34" charset="0"/>
                <a:cs typeface="Arial" panose="020B0604020202020204" pitchFamily="34" charset="0"/>
              </a:rPr>
              <a:t>това, за да </a:t>
            </a:r>
            <a:r>
              <a:rPr lang="ru-RU" sz="4000" b="1" dirty="0" smtClean="0">
                <a:latin typeface="Arial" panose="020B0604020202020204" pitchFamily="34" charset="0"/>
                <a:cs typeface="Arial" panose="020B0604020202020204" pitchFamily="34" charset="0"/>
              </a:rPr>
              <a:t>блокира повторното </a:t>
            </a:r>
            <a:r>
              <a:rPr lang="ru-RU" sz="4000" b="1" dirty="0">
                <a:latin typeface="Arial" panose="020B0604020202020204" pitchFamily="34" charset="0"/>
                <a:cs typeface="Arial" panose="020B0604020202020204" pitchFamily="34" charset="0"/>
              </a:rPr>
              <a:t>показването на тази </a:t>
            </a:r>
            <a:r>
              <a:rPr lang="ru-RU" sz="4000" b="1" dirty="0" smtClean="0">
                <a:latin typeface="Arial" panose="020B0604020202020204" pitchFamily="34" charset="0"/>
                <a:cs typeface="Arial" panose="020B0604020202020204" pitchFamily="34" charset="0"/>
              </a:rPr>
              <a:t>страница</a:t>
            </a:r>
            <a:r>
              <a:rPr lang="en-US" sz="4000" b="1" dirty="0" smtClean="0">
                <a:latin typeface="Arial" panose="020B0604020202020204" pitchFamily="34" charset="0"/>
                <a:cs typeface="Arial" panose="020B0604020202020204" pitchFamily="34" charset="0"/>
              </a:rPr>
              <a:t>.</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7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628" y="525165"/>
            <a:ext cx="9362782" cy="1684365"/>
          </a:xfrm>
        </p:spPr>
        <p:txBody>
          <a:bodyPr>
            <a:normAutofit/>
          </a:bodyPr>
          <a:lstStyle/>
          <a:p>
            <a:r>
              <a:rPr lang="bg-BG" sz="3200" b="1" dirty="0" smtClean="0">
                <a:latin typeface="Arial" panose="020B0604020202020204" pitchFamily="34" charset="0"/>
                <a:cs typeface="Arial" panose="020B0604020202020204" pitchFamily="34" charset="0"/>
              </a:rPr>
              <a:t>Оформяш личното си онлайн пространство. Какво трябва да направиш?</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6251" y="2284125"/>
            <a:ext cx="10067116" cy="2801654"/>
          </a:xfrm>
        </p:spPr>
        <p:txBody>
          <a:bodyPr vert="horz" lIns="91440" tIns="45720" rIns="91440" bIns="45720" rtlCol="0">
            <a:noAutofit/>
          </a:bodyPr>
          <a:lstStyle/>
          <a:p>
            <a:pPr marL="538163" indent="-538163">
              <a:spcAft>
                <a:spcPts val="600"/>
              </a:spcAft>
              <a:buClr>
                <a:srgbClr val="C00000"/>
              </a:buClr>
              <a:buFont typeface="+mj-lt"/>
              <a:buAutoNum type="alphaUcPeriod"/>
            </a:pPr>
            <a:r>
              <a:rPr lang="bg-BG" sz="3000" dirty="0" smtClean="0"/>
              <a:t>Слагаш много свои снимки, адрес и телефон, за да могат всичк</a:t>
            </a:r>
            <a:r>
              <a:rPr lang="bg-BG" sz="3000" dirty="0"/>
              <a:t>и</a:t>
            </a:r>
            <a:r>
              <a:rPr lang="bg-BG" sz="3000" dirty="0" smtClean="0"/>
              <a:t>, които видят страницата да се свържат с теб</a:t>
            </a:r>
            <a:endParaRPr lang="en-GB" sz="3000" dirty="0"/>
          </a:p>
          <a:p>
            <a:pPr marL="538163" indent="-538163">
              <a:spcAft>
                <a:spcPts val="600"/>
              </a:spcAft>
              <a:buClr>
                <a:srgbClr val="C00000"/>
              </a:buClr>
              <a:buFont typeface="+mj-lt"/>
              <a:buAutoNum type="alphaUcPeriod"/>
            </a:pPr>
            <a:r>
              <a:rPr lang="bg-BG" sz="3000" dirty="0" smtClean="0"/>
              <a:t>Слагаш обща информация за хобитата и интересите ти, но не добавяш подробна информация</a:t>
            </a:r>
            <a:endParaRPr lang="en-GB" sz="3000" dirty="0"/>
          </a:p>
          <a:p>
            <a:pPr marL="538163" indent="-538163">
              <a:spcAft>
                <a:spcPts val="600"/>
              </a:spcAft>
              <a:buClr>
                <a:srgbClr val="C00000"/>
              </a:buClr>
              <a:buFont typeface="+mj-lt"/>
              <a:buAutoNum type="alphaUcPeriod"/>
            </a:pPr>
            <a:r>
              <a:rPr lang="bg-BG" sz="3000" dirty="0" smtClean="0"/>
              <a:t>Слагаш имейла си, за да могат хората да ти кажат какво мислят за страницата</a:t>
            </a:r>
            <a:endParaRPr lang="en-GB" sz="30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606115" y="796590"/>
            <a:ext cx="1141513" cy="1141513"/>
          </a:xfrm>
          <a:prstGeom prst="rect">
            <a:avLst/>
          </a:prstGeom>
        </p:spPr>
      </p:pic>
      <p:pic>
        <p:nvPicPr>
          <p:cNvPr id="5126" name="Picture 6" descr="http://selectrealty.files.wordpress.com/2010/12/vertic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9948" y="1813289"/>
            <a:ext cx="9334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96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hlinkClick r:id="rId2" action="ppaction://hlinksldjump"/>
          </p:cNvPr>
          <p:cNvSpPr/>
          <p:nvPr/>
        </p:nvSpPr>
        <p:spPr>
          <a:xfrm>
            <a:off x="5148212" y="4281840"/>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8</a:t>
            </a:r>
          </a:p>
        </p:txBody>
      </p:sp>
      <p:sp>
        <p:nvSpPr>
          <p:cNvPr id="5" name="Rounded Rectangle 4">
            <a:hlinkClick r:id="rId3" action="ppaction://hlinksldjump"/>
          </p:cNvPr>
          <p:cNvSpPr/>
          <p:nvPr/>
        </p:nvSpPr>
        <p:spPr>
          <a:xfrm>
            <a:off x="465882" y="2480285"/>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1</a:t>
            </a:r>
          </a:p>
        </p:txBody>
      </p:sp>
      <p:sp>
        <p:nvSpPr>
          <p:cNvPr id="6" name="Rounded Rectangle 5">
            <a:hlinkClick r:id="rId4" action="ppaction://hlinksldjump"/>
          </p:cNvPr>
          <p:cNvSpPr/>
          <p:nvPr/>
        </p:nvSpPr>
        <p:spPr>
          <a:xfrm>
            <a:off x="2807047" y="2480285"/>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2</a:t>
            </a:r>
          </a:p>
        </p:txBody>
      </p:sp>
      <p:sp>
        <p:nvSpPr>
          <p:cNvPr id="7" name="Rounded Rectangle 6">
            <a:hlinkClick r:id="rId5" action="ppaction://hlinksldjump"/>
          </p:cNvPr>
          <p:cNvSpPr/>
          <p:nvPr/>
        </p:nvSpPr>
        <p:spPr>
          <a:xfrm>
            <a:off x="5148212" y="2480285"/>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3</a:t>
            </a:r>
          </a:p>
        </p:txBody>
      </p:sp>
      <p:sp>
        <p:nvSpPr>
          <p:cNvPr id="8" name="Rounded Rectangle 7">
            <a:hlinkClick r:id="rId6" action="ppaction://hlinksldjump"/>
          </p:cNvPr>
          <p:cNvSpPr/>
          <p:nvPr/>
        </p:nvSpPr>
        <p:spPr>
          <a:xfrm>
            <a:off x="7489377" y="2480285"/>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4</a:t>
            </a:r>
          </a:p>
        </p:txBody>
      </p:sp>
      <p:sp>
        <p:nvSpPr>
          <p:cNvPr id="9" name="Rounded Rectangle 8">
            <a:hlinkClick r:id="rId7" action="ppaction://hlinksldjump"/>
          </p:cNvPr>
          <p:cNvSpPr/>
          <p:nvPr/>
        </p:nvSpPr>
        <p:spPr>
          <a:xfrm>
            <a:off x="9830541" y="2480285"/>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5</a:t>
            </a:r>
          </a:p>
        </p:txBody>
      </p:sp>
      <p:sp>
        <p:nvSpPr>
          <p:cNvPr id="10" name="Rounded Rectangle 9">
            <a:hlinkClick r:id="rId8" action="ppaction://hlinksldjump"/>
          </p:cNvPr>
          <p:cNvSpPr/>
          <p:nvPr/>
        </p:nvSpPr>
        <p:spPr>
          <a:xfrm>
            <a:off x="465882" y="4281840"/>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6</a:t>
            </a:r>
          </a:p>
        </p:txBody>
      </p:sp>
      <p:sp>
        <p:nvSpPr>
          <p:cNvPr id="11" name="Rounded Rectangle 10">
            <a:hlinkClick r:id="rId9" action="ppaction://hlinksldjump"/>
          </p:cNvPr>
          <p:cNvSpPr/>
          <p:nvPr/>
        </p:nvSpPr>
        <p:spPr>
          <a:xfrm>
            <a:off x="2807047" y="4281840"/>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7</a:t>
            </a:r>
          </a:p>
        </p:txBody>
      </p:sp>
      <p:sp>
        <p:nvSpPr>
          <p:cNvPr id="13" name="Rounded Rectangle 12">
            <a:hlinkClick r:id="rId10" action="ppaction://hlinksldjump"/>
          </p:cNvPr>
          <p:cNvSpPr/>
          <p:nvPr/>
        </p:nvSpPr>
        <p:spPr>
          <a:xfrm>
            <a:off x="7489377" y="4281840"/>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tx2"/>
                </a:solidFill>
              </a:rPr>
              <a:t>9</a:t>
            </a:r>
          </a:p>
        </p:txBody>
      </p:sp>
      <p:sp>
        <p:nvSpPr>
          <p:cNvPr id="2" name="Title 1"/>
          <p:cNvSpPr>
            <a:spLocks noGrp="1"/>
          </p:cNvSpPr>
          <p:nvPr>
            <p:ph type="title"/>
          </p:nvPr>
        </p:nvSpPr>
        <p:spPr>
          <a:xfrm>
            <a:off x="1149222" y="964627"/>
            <a:ext cx="10515600" cy="1325563"/>
          </a:xfrm>
        </p:spPr>
        <p:txBody>
          <a:bodyPr>
            <a:normAutofit/>
          </a:bodyPr>
          <a:lstStyle/>
          <a:p>
            <a:pPr algn="ctr"/>
            <a:r>
              <a:rPr lang="bg-BG" sz="54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Избери въпрос</a:t>
            </a:r>
            <a:endParaRPr lang="en-GB" sz="5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991946" y="951292"/>
            <a:ext cx="1414749" cy="1414749"/>
          </a:xfrm>
          <a:prstGeom prst="rect">
            <a:avLst/>
          </a:prstGeom>
        </p:spPr>
      </p:pic>
      <p:sp>
        <p:nvSpPr>
          <p:cNvPr id="14" name="Rounded Rectangle 13">
            <a:hlinkClick r:id="" action="ppaction://hlinkshowjump?jump=endshow"/>
          </p:cNvPr>
          <p:cNvSpPr/>
          <p:nvPr/>
        </p:nvSpPr>
        <p:spPr>
          <a:xfrm>
            <a:off x="10909045" y="5922838"/>
            <a:ext cx="1079311" cy="728903"/>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b="1" dirty="0" smtClean="0">
                <a:solidFill>
                  <a:schemeClr val="tx2"/>
                </a:solidFill>
              </a:rPr>
              <a:t>ИЗХОД</a:t>
            </a:r>
            <a:endParaRPr lang="en-GB" sz="2000" b="1" dirty="0">
              <a:solidFill>
                <a:schemeClr val="tx2"/>
              </a:solidFill>
            </a:endParaRPr>
          </a:p>
        </p:txBody>
      </p:sp>
      <p:sp>
        <p:nvSpPr>
          <p:cNvPr id="15" name="Rounded Rectangle 14">
            <a:hlinkClick r:id="rId13" action="ppaction://hlinksldjump"/>
          </p:cNvPr>
          <p:cNvSpPr/>
          <p:nvPr/>
        </p:nvSpPr>
        <p:spPr>
          <a:xfrm>
            <a:off x="9830541" y="4281840"/>
            <a:ext cx="1834281" cy="1338155"/>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tx2"/>
                </a:solidFill>
              </a:rPr>
              <a:t>10</a:t>
            </a:r>
            <a:endParaRPr lang="en-GB" sz="8000" b="1" dirty="0">
              <a:solidFill>
                <a:schemeClr val="tx2"/>
              </a:solidFill>
            </a:endParaRPr>
          </a:p>
        </p:txBody>
      </p:sp>
    </p:spTree>
    <p:extLst>
      <p:ext uri="{BB962C8B-B14F-4D97-AF65-F5344CB8AC3E}">
        <p14:creationId xmlns:p14="http://schemas.microsoft.com/office/powerpoint/2010/main" val="3232656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623" y="981634"/>
            <a:ext cx="7785847" cy="3899647"/>
          </a:xfrm>
        </p:spPr>
        <p:txBody>
          <a:bodyPr>
            <a:normAutofit/>
          </a:bodyPr>
          <a:lstStyle/>
          <a:p>
            <a:pPr algn="ctr"/>
            <a:r>
              <a:rPr lang="bg-BG" sz="4000" b="1" dirty="0" smtClean="0">
                <a:latin typeface="Arial" panose="020B0604020202020204" pitchFamily="34" charset="0"/>
                <a:cs typeface="Arial" panose="020B0604020202020204" pitchFamily="34" charset="0"/>
              </a:rPr>
              <a:t>Така ще дадеш твъде много информация за себе си, а това може да бъде опасно.</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59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375" y="1223683"/>
            <a:ext cx="8314765" cy="3550022"/>
          </a:xfrm>
        </p:spPr>
        <p:txBody>
          <a:bodyPr>
            <a:normAutofit/>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bg-BG" sz="4000" b="1" dirty="0" smtClean="0">
                <a:latin typeface="Arial" panose="020B0604020202020204" pitchFamily="34" charset="0"/>
                <a:cs typeface="Arial" panose="020B0604020202020204" pitchFamily="34" charset="0"/>
              </a:rPr>
              <a:t>Забавно е да разкажеш за интересите си без да даваш лични данни за себе си.</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8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212" y="900952"/>
            <a:ext cx="8538882" cy="4249271"/>
          </a:xfrm>
        </p:spPr>
        <p:txBody>
          <a:bodyPr>
            <a:normAutofit fontScale="90000"/>
          </a:bodyPr>
          <a:lstStyle/>
          <a:p>
            <a:pPr algn="ctr"/>
            <a:r>
              <a:rPr lang="bg-BG" sz="4000" b="1" dirty="0">
                <a:latin typeface="Arial" panose="020B0604020202020204" pitchFamily="34" charset="0"/>
                <a:cs typeface="Arial" panose="020B0604020202020204" pitchFamily="34" charset="0"/>
              </a:rPr>
              <a:t>Давайки </a:t>
            </a:r>
            <a:r>
              <a:rPr lang="en-GB" sz="4000" b="1" dirty="0">
                <a:latin typeface="Arial" panose="020B0604020202020204" pitchFamily="34" charset="0"/>
                <a:cs typeface="Arial" panose="020B0604020202020204" pitchFamily="34" charset="0"/>
              </a:rPr>
              <a:t>email </a:t>
            </a:r>
            <a:r>
              <a:rPr lang="bg-BG" sz="4000" b="1" dirty="0">
                <a:latin typeface="Arial" panose="020B0604020202020204" pitchFamily="34" charset="0"/>
                <a:cs typeface="Arial" panose="020B0604020202020204" pitchFamily="34" charset="0"/>
              </a:rPr>
              <a:t>адреса си, напълно непознати могат да ти изпращат съобщения, които не желаеш да получаваш</a:t>
            </a:r>
            <a:r>
              <a:rPr lang="en-GB" sz="4000" b="1" dirty="0">
                <a:latin typeface="Arial" panose="020B0604020202020204" pitchFamily="34" charset="0"/>
                <a:cs typeface="Arial" panose="020B0604020202020204" pitchFamily="34" charset="0"/>
              </a:rPr>
              <a:t>.  </a:t>
            </a:r>
            <a:r>
              <a:rPr lang="bg-BG" sz="4000" b="1" dirty="0">
                <a:latin typeface="Arial" panose="020B0604020202020204" pitchFamily="34" charset="0"/>
                <a:cs typeface="Arial" panose="020B0604020202020204" pitchFamily="34" charset="0"/>
              </a:rPr>
              <a:t/>
            </a:r>
            <a:br>
              <a:rPr lang="bg-BG" sz="4000" b="1" dirty="0">
                <a:latin typeface="Arial" panose="020B0604020202020204" pitchFamily="34" charset="0"/>
                <a:cs typeface="Arial" panose="020B0604020202020204" pitchFamily="34" charset="0"/>
              </a:rPr>
            </a:br>
            <a:r>
              <a:rPr lang="bg-BG" sz="4000" b="1" dirty="0">
                <a:latin typeface="Arial" panose="020B0604020202020204" pitchFamily="34" charset="0"/>
                <a:cs typeface="Arial" panose="020B0604020202020204" pitchFamily="34" charset="0"/>
              </a:rPr>
              <a:t>Избягвай да даваш каквато и да е лична информация, която ще позволи директно да се свързват с теб!</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4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665" y="768785"/>
            <a:ext cx="9349335" cy="1684365"/>
          </a:xfrm>
        </p:spPr>
        <p:txBody>
          <a:bodyPr>
            <a:normAutofit fontScale="90000"/>
          </a:bodyPr>
          <a:lstStyle/>
          <a:p>
            <a:r>
              <a:rPr lang="ru-RU" sz="3100" b="1" dirty="0" smtClean="0">
                <a:latin typeface="Arial" panose="020B0604020202020204" pitchFamily="34" charset="0"/>
                <a:cs typeface="Arial" panose="020B0604020202020204" pitchFamily="34" charset="0"/>
              </a:rPr>
              <a:t>Сърфираш в </a:t>
            </a:r>
            <a:r>
              <a:rPr lang="ru-RU" sz="3100" b="1" dirty="0">
                <a:latin typeface="Arial" panose="020B0604020202020204" pitchFamily="34" charset="0"/>
                <a:cs typeface="Arial" panose="020B0604020202020204" pitchFamily="34" charset="0"/>
              </a:rPr>
              <a:t>интернет, когато се </a:t>
            </a:r>
            <a:r>
              <a:rPr lang="ru-RU" sz="3100" b="1" dirty="0" smtClean="0">
                <a:latin typeface="Arial" panose="020B0604020202020204" pitchFamily="34" charset="0"/>
                <a:cs typeface="Arial" panose="020B0604020202020204" pitchFamily="34" charset="0"/>
              </a:rPr>
              <a:t>появява </a:t>
            </a:r>
            <a:r>
              <a:rPr lang="ru-RU" sz="3100" b="1" dirty="0">
                <a:latin typeface="Arial" panose="020B0604020202020204" pitchFamily="34" charset="0"/>
                <a:cs typeface="Arial" panose="020B0604020202020204" pitchFamily="34" charset="0"/>
              </a:rPr>
              <a:t>банер и </a:t>
            </a:r>
            <a:r>
              <a:rPr lang="ru-RU" sz="3100" b="1" dirty="0" smtClean="0">
                <a:latin typeface="Arial" panose="020B0604020202020204" pitchFamily="34" charset="0"/>
                <a:cs typeface="Arial" panose="020B0604020202020204" pitchFamily="34" charset="0"/>
              </a:rPr>
              <a:t>ти казва, че компютъра ти </a:t>
            </a:r>
            <a:r>
              <a:rPr lang="ru-RU" sz="3100" b="1" dirty="0">
                <a:latin typeface="Arial" panose="020B0604020202020204" pitchFamily="34" charset="0"/>
                <a:cs typeface="Arial" panose="020B0604020202020204" pitchFamily="34" charset="0"/>
              </a:rPr>
              <a:t>е заразен с </a:t>
            </a:r>
            <a:r>
              <a:rPr lang="ru-RU" sz="3100" b="1" dirty="0" smtClean="0">
                <a:latin typeface="Arial" panose="020B0604020202020204" pitchFamily="34" charset="0"/>
                <a:cs typeface="Arial" panose="020B0604020202020204" pitchFamily="34" charset="0"/>
              </a:rPr>
              <a:t>вирус?</a:t>
            </a:r>
            <a:br>
              <a:rPr lang="ru-RU" sz="3100" b="1" dirty="0" smtClean="0">
                <a:latin typeface="Arial" panose="020B0604020202020204" pitchFamily="34" charset="0"/>
                <a:cs typeface="Arial" panose="020B0604020202020204" pitchFamily="34" charset="0"/>
              </a:rPr>
            </a:br>
            <a:r>
              <a:rPr lang="ru-RU" sz="3100" b="1" dirty="0" smtClean="0">
                <a:latin typeface="Arial" panose="020B0604020202020204" pitchFamily="34" charset="0"/>
                <a:cs typeface="Arial" panose="020B0604020202020204" pitchFamily="34" charset="0"/>
              </a:rPr>
              <a:t>Какво </a:t>
            </a:r>
            <a:r>
              <a:rPr lang="ru-RU" sz="3100" b="1" dirty="0">
                <a:latin typeface="Arial" panose="020B0604020202020204" pitchFamily="34" charset="0"/>
                <a:cs typeface="Arial" panose="020B0604020202020204" pitchFamily="34" charset="0"/>
              </a:rPr>
              <a:t>трябва да направиш?</a:t>
            </a:r>
            <a:endParaRPr lang="en-GB" sz="31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3318" y="2453150"/>
            <a:ext cx="8843682" cy="2801654"/>
          </a:xfrm>
        </p:spPr>
        <p:txBody>
          <a:bodyPr vert="horz" lIns="91440" tIns="45720" rIns="91440" bIns="45720" rtlCol="0">
            <a:noAutofit/>
          </a:bodyPr>
          <a:lstStyle/>
          <a:p>
            <a:pPr marL="538163" indent="-538163">
              <a:spcAft>
                <a:spcPts val="600"/>
              </a:spcAft>
              <a:buClr>
                <a:srgbClr val="C00000"/>
              </a:buClr>
              <a:buFont typeface="+mj-lt"/>
              <a:buAutoNum type="alphaUcPeriod"/>
            </a:pPr>
            <a:r>
              <a:rPr lang="bg-BG" sz="3000" dirty="0"/>
              <a:t>Игнорираш го</a:t>
            </a:r>
            <a:r>
              <a:rPr lang="en-GB" sz="3000" dirty="0"/>
              <a:t>.  </a:t>
            </a:r>
            <a:r>
              <a:rPr lang="bg-BG" sz="3000" dirty="0"/>
              <a:t>Най-вероятно ще се опитат да ти продадат нещо и ще ти искат лична информация.</a:t>
            </a:r>
          </a:p>
          <a:p>
            <a:pPr marL="538163" indent="-538163">
              <a:spcAft>
                <a:spcPts val="600"/>
              </a:spcAft>
              <a:buClr>
                <a:srgbClr val="C00000"/>
              </a:buClr>
              <a:buFont typeface="+mj-lt"/>
              <a:buAutoNum type="alphaUcPeriod"/>
            </a:pPr>
            <a:r>
              <a:rPr lang="bg-BG" sz="3000" dirty="0"/>
              <a:t>Веднага кликаш на него и сваляш програмата, която ти препоръчват да реши проблема.</a:t>
            </a:r>
          </a:p>
          <a:p>
            <a:pPr marL="538163" indent="-538163">
              <a:spcAft>
                <a:spcPts val="600"/>
              </a:spcAft>
              <a:buClr>
                <a:srgbClr val="C00000"/>
              </a:buClr>
              <a:buFont typeface="+mj-lt"/>
              <a:buAutoNum type="alphaUcPeriod"/>
            </a:pPr>
            <a:r>
              <a:rPr lang="bg-BG" sz="3000" dirty="0"/>
              <a:t>Просто кликаш на банера, за да видиш за какво става на въпрос. Няма да ти навреди.</a:t>
            </a:r>
            <a:endParaRPr lang="en-GB" sz="30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582825" y="981048"/>
            <a:ext cx="1259840" cy="1259840"/>
          </a:xfrm>
          <a:prstGeom prst="rect">
            <a:avLst/>
          </a:prstGeom>
        </p:spPr>
      </p:pic>
      <p:pic>
        <p:nvPicPr>
          <p:cNvPr id="1026" name="Picture 2" descr="http://blog.vilmatech.com/wp-content/uploads/2013/12/remove-static.icmapp.com-pop-up-ad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3674" y="2676706"/>
            <a:ext cx="2755820" cy="2246965"/>
          </a:xfrm>
          <a:prstGeom prst="rect">
            <a:avLst/>
          </a:prstGeom>
          <a:ln>
            <a:solidFill>
              <a:schemeClr val="bg1">
                <a:lumMod val="6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88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165" y="685801"/>
            <a:ext cx="8072718" cy="4464424"/>
          </a:xfrm>
        </p:spPr>
        <p:txBody>
          <a:bodyPr>
            <a:normAutofit fontScale="90000"/>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bg-BG" sz="4000" b="1" dirty="0">
                <a:latin typeface="Arial" panose="020B0604020202020204" pitchFamily="34" charset="0"/>
                <a:cs typeface="Arial" panose="020B0604020202020204" pitchFamily="34" charset="0"/>
              </a:rPr>
              <a:t>Изкачащите банери може да съдържат вируси, които ти случайно да свалиш, когато ги кликнеш. Те също така искат от теб лична информация, която да продадат на други компании, за да ти изпращат нежеланни съобщения.</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023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364" y="1075764"/>
            <a:ext cx="8095130" cy="3832411"/>
          </a:xfrm>
        </p:spPr>
        <p:txBody>
          <a:bodyPr>
            <a:normAutofit fontScale="90000"/>
          </a:bodyPr>
          <a:lstStyle/>
          <a:p>
            <a:pPr algn="ctr"/>
            <a:r>
              <a:rPr lang="bg-BG" sz="4000" b="1" dirty="0">
                <a:latin typeface="Arial" panose="020B0604020202020204" pitchFamily="34" charset="0"/>
                <a:cs typeface="Arial" panose="020B0604020202020204" pitchFamily="34" charset="0"/>
              </a:rPr>
              <a:t>Това е най-лошото, което може да направиш</a:t>
            </a:r>
            <a:r>
              <a:rPr lang="en-GB" sz="4000" b="1" dirty="0">
                <a:latin typeface="Arial" panose="020B0604020202020204" pitchFamily="34" charset="0"/>
                <a:cs typeface="Arial" panose="020B0604020202020204" pitchFamily="34" charset="0"/>
              </a:rPr>
              <a:t>.  </a:t>
            </a:r>
            <a:r>
              <a:rPr lang="bg-BG" sz="4000" b="1" dirty="0">
                <a:latin typeface="Arial" panose="020B0604020202020204" pitchFamily="34" charset="0"/>
                <a:cs typeface="Arial" panose="020B0604020202020204" pitchFamily="34" charset="0"/>
              </a:rPr>
              <a:t>Ако имаш </a:t>
            </a:r>
            <a:r>
              <a:rPr lang="bg-BG" sz="4000" b="1" dirty="0" smtClean="0">
                <a:latin typeface="Arial" panose="020B0604020202020204" pitchFamily="34" charset="0"/>
                <a:cs typeface="Arial" panose="020B0604020202020204" pitchFamily="34" charset="0"/>
              </a:rPr>
              <a:t>антивирусна </a:t>
            </a:r>
            <a:r>
              <a:rPr lang="bg-BG" sz="4000" b="1" dirty="0">
                <a:latin typeface="Arial" panose="020B0604020202020204" pitchFamily="34" charset="0"/>
                <a:cs typeface="Arial" panose="020B0604020202020204" pitchFamily="34" charset="0"/>
              </a:rPr>
              <a:t>програма, която е ъпдейтната, ти ще си наясно дали за компютъра ти има риск. Със свалянето на програмата, могат да откраднат личните ти данни, пароли, достъп да банкови сметки.</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8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317" y="1021976"/>
            <a:ext cx="8005481" cy="3832412"/>
          </a:xfrm>
        </p:spPr>
        <p:txBody>
          <a:bodyPr>
            <a:normAutofit/>
          </a:bodyPr>
          <a:lstStyle/>
          <a:p>
            <a:pPr algn="ctr"/>
            <a:r>
              <a:rPr lang="bg-BG" sz="4000" b="1" dirty="0">
                <a:latin typeface="Arial" panose="020B0604020202020204" pitchFamily="34" charset="0"/>
                <a:cs typeface="Arial" panose="020B0604020202020204" pitchFamily="34" charset="0"/>
              </a:rPr>
              <a:t>Кликайки на банера, ти разрешаваш достъп до компютъра си и можеш да свалиш вирус. </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73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611" y="623005"/>
            <a:ext cx="9161929" cy="1684365"/>
          </a:xfrm>
        </p:spPr>
        <p:txBody>
          <a:bodyPr>
            <a:normAutofit/>
          </a:bodyPr>
          <a:lstStyle/>
          <a:p>
            <a:r>
              <a:rPr lang="bg-BG" sz="3200" b="1" dirty="0" smtClean="0">
                <a:latin typeface="Arial" panose="020B0604020202020204" pitchFamily="34" charset="0"/>
                <a:cs typeface="Arial" panose="020B0604020202020204" pitchFamily="34" charset="0"/>
              </a:rPr>
              <a:t>Непознат ти изпраща картинка, която те кара да се чувстваш неудобно. </a:t>
            </a:r>
            <a:br>
              <a:rPr lang="bg-BG" sz="3200" b="1" dirty="0" smtClean="0">
                <a:latin typeface="Arial" panose="020B0604020202020204" pitchFamily="34" charset="0"/>
                <a:cs typeface="Arial" panose="020B0604020202020204" pitchFamily="34" charset="0"/>
              </a:rPr>
            </a:br>
            <a:r>
              <a:rPr lang="bg-BG" sz="3200" b="1" dirty="0" smtClean="0">
                <a:latin typeface="Arial" panose="020B0604020202020204" pitchFamily="34" charset="0"/>
                <a:cs typeface="Arial" panose="020B0604020202020204" pitchFamily="34" charset="0"/>
              </a:rPr>
              <a:t>Какво трябва да направиш?</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9885" y="2307370"/>
            <a:ext cx="8313152" cy="2801654"/>
          </a:xfrm>
        </p:spPr>
        <p:txBody>
          <a:bodyPr vert="horz" lIns="91440" tIns="45720" rIns="91440" bIns="45720" rtlCol="0">
            <a:noAutofit/>
          </a:bodyPr>
          <a:lstStyle/>
          <a:p>
            <a:pPr marL="538163" indent="-538163">
              <a:spcAft>
                <a:spcPts val="600"/>
              </a:spcAft>
              <a:buClr>
                <a:srgbClr val="C00000"/>
              </a:buClr>
              <a:buFont typeface="+mj-lt"/>
              <a:buAutoNum type="alphaUcPeriod"/>
            </a:pPr>
            <a:r>
              <a:rPr lang="bg-BG" sz="3000" dirty="0" smtClean="0"/>
              <a:t>Отговаряш с молба да спрат и да изтрият снимката</a:t>
            </a:r>
            <a:endParaRPr lang="en-GB" sz="3000" dirty="0"/>
          </a:p>
          <a:p>
            <a:pPr marL="538163" indent="-538163">
              <a:spcAft>
                <a:spcPts val="600"/>
              </a:spcAft>
              <a:buClr>
                <a:srgbClr val="C00000"/>
              </a:buClr>
              <a:buFont typeface="+mj-lt"/>
              <a:buAutoNum type="alphaUcPeriod"/>
            </a:pPr>
            <a:r>
              <a:rPr lang="bg-BG" sz="3000" dirty="0" smtClean="0"/>
              <a:t>Препращаш снимката на приятели, за да изглеждаш </a:t>
            </a:r>
            <a:r>
              <a:rPr lang="en-US" sz="3000" dirty="0" smtClean="0"/>
              <a:t>Cool</a:t>
            </a:r>
            <a:endParaRPr lang="en-GB" sz="3000" dirty="0"/>
          </a:p>
          <a:p>
            <a:pPr marL="538163" indent="-538163">
              <a:spcAft>
                <a:spcPts val="600"/>
              </a:spcAft>
              <a:buClr>
                <a:srgbClr val="C00000"/>
              </a:buClr>
              <a:buFont typeface="+mj-lt"/>
              <a:buAutoNum type="alphaUcPeriod"/>
            </a:pPr>
            <a:r>
              <a:rPr lang="bg-BG" sz="3000" dirty="0" smtClean="0"/>
              <a:t>Казваш на възрастен и показваш картинката</a:t>
            </a:r>
            <a:endParaRPr lang="en-GB" sz="30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976239" y="798002"/>
            <a:ext cx="1334372" cy="1334372"/>
          </a:xfrm>
          <a:prstGeom prst="rect">
            <a:avLst/>
          </a:prstGeom>
        </p:spPr>
      </p:pic>
      <p:pic>
        <p:nvPicPr>
          <p:cNvPr id="7170" name="Picture 2" descr="http://www.timeslive.co.za/Feeds/Reuters_Images/2013/11/13/smartphone-cellphone-phone/ALTERNATES/crop_630x400/Smartphone+Cellphone+phone"/>
          <p:cNvPicPr>
            <a:picLocks noChangeAspect="1" noChangeArrowheads="1"/>
          </p:cNvPicPr>
          <p:nvPr/>
        </p:nvPicPr>
        <p:blipFill rotWithShape="1">
          <a:blip r:embed="rId7">
            <a:extLst>
              <a:ext uri="{28A0092B-C50C-407E-A947-70E740481C1C}">
                <a14:useLocalDpi xmlns:a14="http://schemas.microsoft.com/office/drawing/2010/main" val="0"/>
              </a:ext>
            </a:extLst>
          </a:blip>
          <a:srcRect l="15565"/>
          <a:stretch/>
        </p:blipFill>
        <p:spPr bwMode="auto">
          <a:xfrm>
            <a:off x="9117106" y="2700985"/>
            <a:ext cx="2844800" cy="2139111"/>
          </a:xfrm>
          <a:prstGeom prst="rect">
            <a:avLst/>
          </a:prstGeom>
          <a:ln>
            <a:solidFill>
              <a:schemeClr val="bg1">
                <a:lumMod val="6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86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40" y="1344706"/>
            <a:ext cx="8417860" cy="3671047"/>
          </a:xfrm>
        </p:spPr>
        <p:txBody>
          <a:bodyPr>
            <a:normAutofit/>
          </a:bodyPr>
          <a:lstStyle/>
          <a:p>
            <a:pPr algn="ctr"/>
            <a:r>
              <a:rPr lang="bg-BG" sz="4000" b="1" dirty="0">
                <a:latin typeface="Arial" panose="020B0604020202020204" pitchFamily="34" charset="0"/>
                <a:cs typeface="Arial" panose="020B0604020202020204" pitchFamily="34" charset="0"/>
              </a:rPr>
              <a:t>Ако отговориш, най-вероятно не само няма да спрат, а ще ти изпратят още подобни картинки.</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74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34" y="1169894"/>
            <a:ext cx="8444753" cy="3886200"/>
          </a:xfrm>
        </p:spPr>
        <p:txBody>
          <a:bodyPr>
            <a:normAutofit fontScale="90000"/>
          </a:bodyPr>
          <a:lstStyle/>
          <a:p>
            <a:pPr algn="ctr"/>
            <a:r>
              <a:rPr lang="bg-BG" sz="4000" b="1" dirty="0">
                <a:latin typeface="Arial" panose="020B0604020202020204" pitchFamily="34" charset="0"/>
                <a:cs typeface="Arial" panose="020B0604020202020204" pitchFamily="34" charset="0"/>
              </a:rPr>
              <a:t>Незаконно е да се изпращат определени снимки/картинки и ако я препратиш, ти също извършваш престъпление. Ако ти се чувстваш неудобно от катинката, вероятно и другите ще се чувсатват така, защо трябва да им причиняваш това?</a:t>
            </a:r>
            <a:r>
              <a:rPr lang="en-GB" sz="4000" b="1" dirty="0">
                <a:latin typeface="Arial" panose="020B0604020202020204" pitchFamily="34" charset="0"/>
                <a:cs typeface="Arial" panose="020B0604020202020204" pitchFamily="34" charset="0"/>
              </a:rPr>
              <a:t> </a:t>
            </a: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42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300" y="672415"/>
            <a:ext cx="8215406" cy="1571054"/>
          </a:xfrm>
        </p:spPr>
        <p:txBody>
          <a:bodyPr>
            <a:normAutofit/>
          </a:bodyPr>
          <a:lstStyle/>
          <a:p>
            <a:pPr algn="ctr"/>
            <a:r>
              <a:rPr lang="ru-RU" sz="3600" b="1" dirty="0" smtClean="0">
                <a:latin typeface="Arial" panose="020B0604020202020204" pitchFamily="34" charset="0"/>
                <a:cs typeface="Arial" panose="020B0604020202020204" pitchFamily="34" charset="0"/>
              </a:rPr>
              <a:t>Получава</a:t>
            </a:r>
            <a:r>
              <a:rPr lang="bg-BG" sz="3600" b="1" dirty="0">
                <a:latin typeface="Arial" panose="020B0604020202020204" pitchFamily="34" charset="0"/>
                <a:cs typeface="Arial" panose="020B0604020202020204" pitchFamily="34" charset="0"/>
              </a:rPr>
              <a:t>ш</a:t>
            </a:r>
            <a:r>
              <a:rPr lang="ru-RU" sz="3600" b="1" dirty="0" smtClean="0">
                <a:latin typeface="Arial" panose="020B0604020202020204" pitchFamily="34" charset="0"/>
                <a:cs typeface="Arial" panose="020B0604020202020204" pitchFamily="34" charset="0"/>
              </a:rPr>
              <a:t> нежел</a:t>
            </a:r>
            <a:r>
              <a:rPr lang="en-US" sz="3600" b="1" dirty="0" smtClean="0">
                <a:latin typeface="Arial" panose="020B0604020202020204" pitchFamily="34" charset="0"/>
                <a:cs typeface="Arial" panose="020B0604020202020204" pitchFamily="34" charset="0"/>
              </a:rPr>
              <a:t>a</a:t>
            </a:r>
            <a:r>
              <a:rPr lang="bg-BG" sz="3600" b="1" dirty="0" smtClean="0">
                <a:latin typeface="Arial" panose="020B0604020202020204" pitchFamily="34" charset="0"/>
                <a:cs typeface="Arial" panose="020B0604020202020204" pitchFamily="34" charset="0"/>
              </a:rPr>
              <a:t>н имейл</a:t>
            </a:r>
            <a:r>
              <a:rPr lang="ru-RU" sz="3600" b="1" dirty="0" smtClean="0">
                <a:latin typeface="Arial" panose="020B0604020202020204" pitchFamily="34" charset="0"/>
                <a:cs typeface="Arial" panose="020B0604020202020204" pitchFamily="34" charset="0"/>
              </a:rPr>
              <a:t>. </a:t>
            </a:r>
            <a:br>
              <a:rPr lang="ru-RU" sz="3600" b="1" dirty="0" smtClean="0">
                <a:latin typeface="Arial" panose="020B0604020202020204" pitchFamily="34" charset="0"/>
                <a:cs typeface="Arial" panose="020B0604020202020204" pitchFamily="34" charset="0"/>
              </a:rPr>
            </a:br>
            <a:r>
              <a:rPr lang="ru-RU" sz="3600" b="1" dirty="0" smtClean="0">
                <a:latin typeface="Arial" panose="020B0604020202020204" pitchFamily="34" charset="0"/>
                <a:cs typeface="Arial" panose="020B0604020202020204" pitchFamily="34" charset="0"/>
              </a:rPr>
              <a:t>Какво </a:t>
            </a:r>
            <a:r>
              <a:rPr lang="ru-RU" sz="3600" b="1" dirty="0">
                <a:latin typeface="Arial" panose="020B0604020202020204" pitchFamily="34" charset="0"/>
                <a:cs typeface="Arial" panose="020B0604020202020204" pitchFamily="34" charset="0"/>
              </a:rPr>
              <a:t>трябва да направиш?</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7794" y="2243469"/>
            <a:ext cx="7431741" cy="3159187"/>
          </a:xfrm>
        </p:spPr>
        <p:txBody>
          <a:bodyPr>
            <a:normAutofit fontScale="92500" lnSpcReduction="10000"/>
          </a:bodyPr>
          <a:lstStyle/>
          <a:p>
            <a:pPr marL="538163" indent="-538163">
              <a:lnSpc>
                <a:spcPct val="80000"/>
              </a:lnSpc>
              <a:spcAft>
                <a:spcPts val="1800"/>
              </a:spcAft>
              <a:buClr>
                <a:srgbClr val="C00000"/>
              </a:buClr>
              <a:buFont typeface="+mj-lt"/>
              <a:buAutoNum type="alphaUcPeriod"/>
            </a:pPr>
            <a:r>
              <a:rPr lang="bg-BG" sz="3600" dirty="0" smtClean="0"/>
              <a:t>Отговарям </a:t>
            </a:r>
            <a:r>
              <a:rPr lang="ru-RU" sz="3600" dirty="0" smtClean="0"/>
              <a:t>на имейла </a:t>
            </a:r>
            <a:r>
              <a:rPr lang="ru-RU" sz="3600" dirty="0"/>
              <a:t>с </a:t>
            </a:r>
            <a:r>
              <a:rPr lang="ru-RU" sz="3600" dirty="0" smtClean="0"/>
              <a:t>искане да </a:t>
            </a:r>
            <a:r>
              <a:rPr lang="ru-RU" sz="3600" dirty="0"/>
              <a:t>престанат да </a:t>
            </a:r>
            <a:r>
              <a:rPr lang="ru-RU" sz="3600" dirty="0" smtClean="0"/>
              <a:t>ми изпращат </a:t>
            </a:r>
            <a:r>
              <a:rPr lang="bg-BG" sz="3600" dirty="0" smtClean="0"/>
              <a:t>съобщения</a:t>
            </a:r>
            <a:endParaRPr lang="ru-RU" sz="3600" dirty="0" smtClean="0"/>
          </a:p>
          <a:p>
            <a:pPr marL="538163" indent="-538163">
              <a:lnSpc>
                <a:spcPct val="80000"/>
              </a:lnSpc>
              <a:spcAft>
                <a:spcPts val="1800"/>
              </a:spcAft>
              <a:buClr>
                <a:srgbClr val="C00000"/>
              </a:buClr>
              <a:buFont typeface="+mj-lt"/>
              <a:buAutoNum type="alphaUcPeriod"/>
            </a:pPr>
            <a:r>
              <a:rPr lang="bg-BG" sz="3600" dirty="0" smtClean="0"/>
              <a:t>Отварям съобщението и го прочитам</a:t>
            </a:r>
            <a:endParaRPr lang="en-GB" sz="3600" dirty="0"/>
          </a:p>
          <a:p>
            <a:pPr marL="538163" indent="-538163">
              <a:lnSpc>
                <a:spcPct val="80000"/>
              </a:lnSpc>
              <a:spcAft>
                <a:spcPts val="1800"/>
              </a:spcAft>
              <a:buClr>
                <a:srgbClr val="C00000"/>
              </a:buClr>
              <a:buFont typeface="+mj-lt"/>
              <a:buAutoNum type="alphaUcPeriod"/>
            </a:pPr>
            <a:r>
              <a:rPr lang="bg-BG" sz="3600" dirty="0" smtClean="0"/>
              <a:t>Изтривам съобщението без да го чета</a:t>
            </a:r>
            <a:endParaRPr lang="en-GB" sz="36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3224867" y="903925"/>
            <a:ext cx="961454" cy="961454"/>
          </a:xfrm>
          <a:prstGeom prst="rect">
            <a:avLst/>
          </a:prstGeom>
        </p:spPr>
      </p:pic>
      <p:pic>
        <p:nvPicPr>
          <p:cNvPr id="5" name="Picture 4"/>
          <p:cNvPicPr>
            <a:picLocks noChangeAspect="1"/>
          </p:cNvPicPr>
          <p:nvPr/>
        </p:nvPicPr>
        <p:blipFill rotWithShape="1">
          <a:blip r:embed="rId7"/>
          <a:srcRect l="20511" t="34375" r="55512" b="9927"/>
          <a:stretch/>
        </p:blipFill>
        <p:spPr>
          <a:xfrm>
            <a:off x="9719121" y="2448742"/>
            <a:ext cx="2066737" cy="2699229"/>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1698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9" y="927412"/>
            <a:ext cx="8390966" cy="3939988"/>
          </a:xfrm>
        </p:spPr>
        <p:txBody>
          <a:bodyPr>
            <a:normAutofit fontScale="90000"/>
          </a:bodyPr>
          <a:lstStyle/>
          <a:p>
            <a:pPr algn="ctr"/>
            <a:r>
              <a:rPr lang="bg-BG" sz="5400" b="1" dirty="0" smtClean="0">
                <a:solidFill>
                  <a:schemeClr val="accent6"/>
                </a:solidFill>
                <a:latin typeface="Arial" panose="020B0604020202020204" pitchFamily="34" charset="0"/>
                <a:cs typeface="Arial" panose="020B0604020202020204" pitchFamily="34" charset="0"/>
              </a:rPr>
              <a:t>Вярно </a:t>
            </a:r>
            <a:r>
              <a:rPr lang="bg-BG" sz="54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3200" b="1" dirty="0" smtClean="0">
                <a:latin typeface="Arial" panose="020B0604020202020204" pitchFamily="34" charset="0"/>
                <a:cs typeface="Arial" panose="020B0604020202020204" pitchFamily="34" charset="0"/>
              </a:rPr>
              <a:t/>
            </a:r>
            <a:br>
              <a:rPr lang="en-GB" sz="3200" b="1" dirty="0" smtClean="0">
                <a:latin typeface="Arial" panose="020B0604020202020204" pitchFamily="34" charset="0"/>
                <a:cs typeface="Arial" panose="020B0604020202020204" pitchFamily="34" charset="0"/>
              </a:rPr>
            </a:br>
            <a:r>
              <a:rPr lang="ru-RU" sz="3200" b="1" dirty="0">
                <a:latin typeface="Arial" panose="020B0604020202020204" pitchFamily="34" charset="0"/>
                <a:cs typeface="Arial" panose="020B0604020202020204" pitchFamily="34" charset="0"/>
              </a:rPr>
              <a:t>Като кажеш на отговорен възрастен, ти постъпваш правилно, тъй като той ще знае към кого да се обърне, за да спрат този човек да изпраща оскърбителни картинки. Не изтривай картинката, защото може да послужи като доказателство, НО няма нужда повече да я гледаш. </a:t>
            </a:r>
            <a:endParaRPr lang="en-GB" sz="32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38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829" y="639171"/>
            <a:ext cx="9202271" cy="1684365"/>
          </a:xfrm>
        </p:spPr>
        <p:txBody>
          <a:bodyPr>
            <a:normAutofit/>
          </a:bodyPr>
          <a:lstStyle/>
          <a:p>
            <a:r>
              <a:rPr lang="bg-BG" sz="3200" b="1" dirty="0" smtClean="0">
                <a:latin typeface="Arial" panose="020B0604020202020204" pitchFamily="34" charset="0"/>
                <a:cs typeface="Arial" panose="020B0604020202020204" pitchFamily="34" charset="0"/>
              </a:rPr>
              <a:t>Приятел ти изпраща имейл с прикачен файл. Какво трябва да направиш?</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1306" y="2312894"/>
            <a:ext cx="8151731" cy="2801654"/>
          </a:xfrm>
        </p:spPr>
        <p:txBody>
          <a:bodyPr vert="horz" lIns="91440" tIns="45720" rIns="91440" bIns="45720" rtlCol="0">
            <a:noAutofit/>
          </a:bodyPr>
          <a:lstStyle/>
          <a:p>
            <a:pPr marL="538163" indent="-538163">
              <a:spcAft>
                <a:spcPts val="600"/>
              </a:spcAft>
              <a:buClr>
                <a:srgbClr val="C00000"/>
              </a:buClr>
              <a:buFont typeface="+mj-lt"/>
              <a:buAutoNum type="alphaUcPeriod"/>
            </a:pPr>
            <a:r>
              <a:rPr lang="bg-BG" sz="3100" dirty="0" smtClean="0"/>
              <a:t>Отваряш го веднага</a:t>
            </a:r>
            <a:endParaRPr lang="en-GB" sz="3100" dirty="0"/>
          </a:p>
          <a:p>
            <a:pPr marL="538163" indent="-538163">
              <a:spcAft>
                <a:spcPts val="600"/>
              </a:spcAft>
              <a:buClr>
                <a:srgbClr val="C00000"/>
              </a:buClr>
              <a:buFont typeface="+mj-lt"/>
              <a:buAutoNum type="alphaUcPeriod"/>
            </a:pPr>
            <a:r>
              <a:rPr lang="bg-BG" sz="3100" dirty="0" smtClean="0"/>
              <a:t>Прочиташ съобщението, за да видиш дали приложеният файл е споменат и ако е, го отваряш</a:t>
            </a:r>
            <a:endParaRPr lang="en-GB" sz="3100" dirty="0"/>
          </a:p>
          <a:p>
            <a:pPr marL="538163" indent="-538163">
              <a:spcAft>
                <a:spcPts val="600"/>
              </a:spcAft>
              <a:buClr>
                <a:srgbClr val="C00000"/>
              </a:buClr>
              <a:buFont typeface="+mj-lt"/>
              <a:buAutoNum type="alphaUcPeriod"/>
            </a:pPr>
            <a:r>
              <a:rPr lang="bg-BG" sz="3100" dirty="0" smtClean="0"/>
              <a:t>Отваряш го веднага, защото имаш антивирусна програма</a:t>
            </a:r>
            <a:endParaRPr lang="en-GB" sz="31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2402504" y="817159"/>
            <a:ext cx="1317747" cy="1317747"/>
          </a:xfrm>
          <a:prstGeom prst="rect">
            <a:avLst/>
          </a:prstGeom>
        </p:spPr>
      </p:pic>
      <p:pic>
        <p:nvPicPr>
          <p:cNvPr id="8194" name="Picture 2" descr="http://www.evinco-software.com/eng/techImage/email-attachm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9699" y="2323536"/>
            <a:ext cx="2791012" cy="2791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62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129" y="1072402"/>
            <a:ext cx="8323729" cy="3805518"/>
          </a:xfrm>
        </p:spPr>
        <p:txBody>
          <a:bodyPr>
            <a:normAutofit fontScale="90000"/>
          </a:bodyPr>
          <a:lstStyle/>
          <a:p>
            <a:pPr algn="ctr"/>
            <a:r>
              <a:rPr lang="bg-BG" sz="4000" b="1" dirty="0">
                <a:latin typeface="Arial" panose="020B0604020202020204" pitchFamily="34" charset="0"/>
                <a:cs typeface="Arial" panose="020B0604020202020204" pitchFamily="34" charset="0"/>
              </a:rPr>
              <a:t>Компютърът на приятеля ти може да има вирус, който прикачва заразени файлове към имейлите му без той да знае за това. Като отвориш файла, позволяваш твоят компютър да бъде също заразен</a:t>
            </a:r>
            <a:r>
              <a:rPr lang="en-GB" sz="4000" b="1" dirty="0">
                <a:latin typeface="Arial" panose="020B0604020202020204" pitchFamily="34" charset="0"/>
                <a:cs typeface="Arial" panose="020B0604020202020204" pitchFamily="34" charset="0"/>
              </a:rPr>
              <a:t>.</a:t>
            </a: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56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928" y="981634"/>
            <a:ext cx="8175811" cy="3993777"/>
          </a:xfrm>
        </p:spPr>
        <p:txBody>
          <a:bodyPr>
            <a:normAutofit fontScale="90000"/>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bg-BG" sz="4000" b="1" dirty="0">
                <a:latin typeface="Arial" panose="020B0604020202020204" pitchFamily="34" charset="0"/>
                <a:cs typeface="Arial" panose="020B0604020202020204" pitchFamily="34" charset="0"/>
              </a:rPr>
              <a:t>По-добре да си предпазлив, отколкото да </a:t>
            </a:r>
            <a:r>
              <a:rPr lang="bg-BG" sz="4000" b="1" dirty="0" smtClean="0">
                <a:latin typeface="Arial" panose="020B0604020202020204" pitchFamily="34" charset="0"/>
                <a:cs typeface="Arial" panose="020B0604020202020204" pitchFamily="34" charset="0"/>
              </a:rPr>
              <a:t>съжаляваш! Вирусите </a:t>
            </a:r>
            <a:r>
              <a:rPr lang="bg-BG" sz="4000" b="1" dirty="0">
                <a:latin typeface="Arial" panose="020B0604020202020204" pitchFamily="34" charset="0"/>
                <a:cs typeface="Arial" panose="020B0604020202020204" pitchFamily="34" charset="0"/>
              </a:rPr>
              <a:t>понякога се появяват от хора, на които имаме доверие. Ако имаш съмнение, пиши на изпращача дали наистина той ти го е изпратил и с каква цел. </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21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552" y="1034554"/>
            <a:ext cx="8511989" cy="4195481"/>
          </a:xfrm>
        </p:spPr>
        <p:txBody>
          <a:bodyPr>
            <a:normAutofit/>
          </a:bodyPr>
          <a:lstStyle/>
          <a:p>
            <a:pPr algn="ctr"/>
            <a:r>
              <a:rPr lang="bg-BG" sz="3200" b="1" dirty="0">
                <a:latin typeface="Arial" panose="020B0604020202020204" pitchFamily="34" charset="0"/>
                <a:cs typeface="Arial" panose="020B0604020202020204" pitchFamily="34" charset="0"/>
              </a:rPr>
              <a:t>По-добре е да не отваряш файлове</a:t>
            </a:r>
            <a:r>
              <a:rPr lang="bg-BG" sz="3200" b="1" dirty="0" smtClean="0">
                <a:latin typeface="Arial" panose="020B0604020202020204" pitchFamily="34" charset="0"/>
                <a:cs typeface="Arial" panose="020B0604020202020204" pitchFamily="34" charset="0"/>
              </a:rPr>
              <a:t>, за </a:t>
            </a:r>
            <a:r>
              <a:rPr lang="bg-BG" sz="3200" b="1" dirty="0">
                <a:latin typeface="Arial" panose="020B0604020202020204" pitchFamily="34" charset="0"/>
                <a:cs typeface="Arial" panose="020B0604020202020204" pitchFamily="34" charset="0"/>
              </a:rPr>
              <a:t>които не си сигурен, че са безопасни, дори и да мислиш, че имаш антивирусна програма. Програмата ти може да не е ъпдейтната в момента и като отвориш файла, ти позволяваш на възможен вирус да проникне в компютъра ти.</a:t>
            </a:r>
            <a:endParaRPr lang="en-GB" sz="32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41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336" y="655423"/>
            <a:ext cx="9350187" cy="1684365"/>
          </a:xfrm>
        </p:spPr>
        <p:txBody>
          <a:bodyPr>
            <a:noAutofit/>
          </a:bodyPr>
          <a:lstStyle/>
          <a:p>
            <a:r>
              <a:rPr lang="bg-BG" sz="3200" b="1" dirty="0" smtClean="0">
                <a:latin typeface="Arial" panose="020B0604020202020204" pitchFamily="34" charset="0"/>
                <a:cs typeface="Arial" panose="020B0604020202020204" pitchFamily="34" charset="0"/>
              </a:rPr>
              <a:t>Използваш </a:t>
            </a:r>
            <a:r>
              <a:rPr lang="ru-RU" sz="3200" b="1" dirty="0" smtClean="0">
                <a:latin typeface="Arial" panose="020B0604020202020204" pitchFamily="34" charset="0"/>
                <a:cs typeface="Arial" panose="020B0604020202020204" pitchFamily="34" charset="0"/>
              </a:rPr>
              <a:t>мрежата</a:t>
            </a:r>
            <a:r>
              <a:rPr lang="ru-RU" sz="3200" b="1" dirty="0">
                <a:latin typeface="Arial" panose="020B0604020202020204" pitchFamily="34" charset="0"/>
                <a:cs typeface="Arial" panose="020B0604020202020204" pitchFamily="34" charset="0"/>
              </a:rPr>
              <a:t>, за да </a:t>
            </a:r>
            <a:r>
              <a:rPr lang="ru-RU" sz="3200" b="1" dirty="0" smtClean="0">
                <a:latin typeface="Arial" panose="020B0604020202020204" pitchFamily="34" charset="0"/>
                <a:cs typeface="Arial" panose="020B0604020202020204" pitchFamily="34" charset="0"/>
              </a:rPr>
              <a:t>намериш </a:t>
            </a:r>
            <a:r>
              <a:rPr lang="ru-RU" sz="3200" b="1" dirty="0">
                <a:latin typeface="Arial" panose="020B0604020202020204" pitchFamily="34" charset="0"/>
                <a:cs typeface="Arial" panose="020B0604020202020204" pitchFamily="34" charset="0"/>
              </a:rPr>
              <a:t>информация </a:t>
            </a:r>
            <a:r>
              <a:rPr lang="ru-RU" sz="3200" b="1" dirty="0" smtClean="0">
                <a:latin typeface="Arial" panose="020B0604020202020204" pitchFamily="34" charset="0"/>
                <a:cs typeface="Arial" panose="020B0604020202020204" pitchFamily="34" charset="0"/>
              </a:rPr>
              <a:t>за </a:t>
            </a:r>
            <a:r>
              <a:rPr lang="ru-RU" sz="3200" b="1" dirty="0">
                <a:latin typeface="Arial" panose="020B0604020202020204" pitchFamily="34" charset="0"/>
                <a:cs typeface="Arial" panose="020B0604020202020204" pitchFamily="34" charset="0"/>
              </a:rPr>
              <a:t>проект. </a:t>
            </a:r>
            <a:r>
              <a:rPr lang="ru-RU" sz="3200" b="1" dirty="0" smtClean="0">
                <a:latin typeface="Arial" panose="020B0604020202020204" pitchFamily="34" charset="0"/>
                <a:cs typeface="Arial" panose="020B0604020202020204" pitchFamily="34" charset="0"/>
              </a:rPr>
              <a:t>Намираш </a:t>
            </a:r>
            <a:r>
              <a:rPr lang="ru-RU" sz="3200" b="1" dirty="0">
                <a:latin typeface="Arial" panose="020B0604020202020204" pitchFamily="34" charset="0"/>
                <a:cs typeface="Arial" panose="020B0604020202020204" pitchFamily="34" charset="0"/>
              </a:rPr>
              <a:t>някои наистина полезни неща. Какво трябва да направиш?</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7859" y="2458043"/>
            <a:ext cx="7606553" cy="2801654"/>
          </a:xfrm>
        </p:spPr>
        <p:txBody>
          <a:bodyPr vert="horz" lIns="91440" tIns="45720" rIns="91440" bIns="45720" rtlCol="0">
            <a:normAutofit fontScale="85000" lnSpcReduction="10000"/>
          </a:bodyPr>
          <a:lstStyle/>
          <a:p>
            <a:pPr marL="538163" indent="-538163">
              <a:spcAft>
                <a:spcPts val="1800"/>
              </a:spcAft>
              <a:buClr>
                <a:srgbClr val="C00000"/>
              </a:buClr>
              <a:buFont typeface="+mj-lt"/>
              <a:buAutoNum type="alphaUcPeriod"/>
            </a:pPr>
            <a:r>
              <a:rPr lang="bg-BG" sz="3200" dirty="0" smtClean="0"/>
              <a:t>Копираш ги и ги слагаш в проекта си. Никой няма да знае, че не си ги написал сам</a:t>
            </a:r>
            <a:endParaRPr lang="en-GB" sz="3200" dirty="0"/>
          </a:p>
          <a:p>
            <a:pPr marL="538163" indent="-538163">
              <a:spcAft>
                <a:spcPts val="1800"/>
              </a:spcAft>
              <a:buClr>
                <a:srgbClr val="C00000"/>
              </a:buClr>
              <a:buFont typeface="+mj-lt"/>
              <a:buAutoNum type="alphaUcPeriod"/>
            </a:pPr>
            <a:r>
              <a:rPr lang="bg-BG" sz="3200" dirty="0" smtClean="0"/>
              <a:t>Вярваш на това, което четеш – всичко в мрежата е вярно</a:t>
            </a:r>
            <a:endParaRPr lang="en-GB" sz="3200" dirty="0"/>
          </a:p>
          <a:p>
            <a:pPr marL="538163" indent="-538163">
              <a:spcAft>
                <a:spcPts val="1800"/>
              </a:spcAft>
              <a:buClr>
                <a:srgbClr val="C00000"/>
              </a:buClr>
              <a:buFont typeface="+mj-lt"/>
              <a:buAutoNum type="alphaUcPeriod"/>
            </a:pPr>
            <a:r>
              <a:rPr lang="bg-BG" sz="3200" dirty="0" smtClean="0"/>
              <a:t>Правиш бележки по ключовите въпроси, които да използваш в домашното си</a:t>
            </a:r>
            <a:endParaRPr lang="en-GB" sz="32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991544" y="780542"/>
            <a:ext cx="1434125" cy="1434125"/>
          </a:xfrm>
          <a:prstGeom prst="rect">
            <a:avLst/>
          </a:prstGeom>
        </p:spPr>
      </p:pic>
      <p:pic>
        <p:nvPicPr>
          <p:cNvPr id="9218" name="Picture 2" descr="http://www.goodhousekeeping.com/cm/goodhousekeeping/images/Mm/boy-laptop-md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1673" y="2666284"/>
            <a:ext cx="2857500" cy="2143125"/>
          </a:xfrm>
          <a:prstGeom prst="rect">
            <a:avLst/>
          </a:prstGeom>
          <a:ln>
            <a:solidFill>
              <a:schemeClr val="bg1">
                <a:lumMod val="6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22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494" y="1640541"/>
            <a:ext cx="7669306" cy="2944906"/>
          </a:xfrm>
        </p:spPr>
        <p:txBody>
          <a:bodyPr>
            <a:normAutofit/>
          </a:bodyPr>
          <a:lstStyle/>
          <a:p>
            <a:pPr algn="ctr"/>
            <a:r>
              <a:rPr lang="bg-BG" sz="4000" b="1" dirty="0" smtClean="0">
                <a:latin typeface="Arial" panose="020B0604020202020204" pitchFamily="34" charset="0"/>
                <a:cs typeface="Arial" panose="020B0604020202020204" pitchFamily="34" charset="0"/>
              </a:rPr>
              <a:t>Незаконно е да се копираш информация и да се преструваш, че сам си я създал.</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63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576" y="1010584"/>
            <a:ext cx="8323730" cy="4220322"/>
          </a:xfrm>
        </p:spPr>
        <p:txBody>
          <a:bodyPr>
            <a:normAutofit fontScale="90000"/>
          </a:bodyPr>
          <a:lstStyle/>
          <a:p>
            <a:pPr algn="ctr"/>
            <a:r>
              <a:rPr lang="bg-BG" sz="4000" b="1" dirty="0" smtClean="0">
                <a:latin typeface="Arial" panose="020B0604020202020204" pitchFamily="34" charset="0"/>
                <a:cs typeface="Arial" panose="020B0604020202020204" pitchFamily="34" charset="0"/>
              </a:rPr>
              <a:t>Не всичко в мрежата е вярно. Често това са мнения на различни хора. За да се довериш на информацията, трябва да прецениш дали звучи разумно, дали е от уважаван източник и дали е актуална.</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799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506" y="1048870"/>
            <a:ext cx="8068234" cy="3926541"/>
          </a:xfrm>
        </p:spPr>
        <p:txBody>
          <a:bodyPr>
            <a:normAutofit/>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bg-BG" sz="4000" b="1" dirty="0" smtClean="0">
                <a:latin typeface="Arial" panose="020B0604020202020204" pitchFamily="34" charset="0"/>
                <a:cs typeface="Arial" panose="020B0604020202020204" pitchFamily="34" charset="0"/>
              </a:rPr>
              <a:t>Мрежата е чудесно място за намиране на информация. Ако си сигурен в автора и в сайта, всичко е наред.</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0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324" y="689533"/>
            <a:ext cx="9389676" cy="1684365"/>
          </a:xfrm>
        </p:spPr>
        <p:txBody>
          <a:bodyPr>
            <a:normAutofit/>
          </a:bodyPr>
          <a:lstStyle/>
          <a:p>
            <a:r>
              <a:rPr lang="ru-RU" sz="2800" b="1" dirty="0" smtClean="0">
                <a:latin typeface="Arial" panose="020B0604020202020204" pitchFamily="34" charset="0"/>
                <a:cs typeface="Arial" panose="020B0604020202020204" pitchFamily="34" charset="0"/>
              </a:rPr>
              <a:t>Човек, когото познаваш само от чата те моли да се видите на живо.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Какво </a:t>
            </a:r>
            <a:r>
              <a:rPr lang="ru-RU" sz="2800" b="1" dirty="0">
                <a:latin typeface="Arial" panose="020B0604020202020204" pitchFamily="34" charset="0"/>
                <a:cs typeface="Arial" panose="020B0604020202020204" pitchFamily="34" charset="0"/>
              </a:rPr>
              <a:t>трябва да направиш?</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6152" y="2441365"/>
            <a:ext cx="8924365" cy="2801654"/>
          </a:xfrm>
        </p:spPr>
        <p:txBody>
          <a:bodyPr vert="horz" lIns="91440" tIns="45720" rIns="91440" bIns="45720" rtlCol="0">
            <a:noAutofit/>
          </a:bodyPr>
          <a:lstStyle/>
          <a:p>
            <a:pPr marL="538163" indent="-538163">
              <a:spcAft>
                <a:spcPts val="600"/>
              </a:spcAft>
              <a:buClr>
                <a:srgbClr val="C00000"/>
              </a:buClr>
              <a:buFont typeface="+mj-lt"/>
              <a:buAutoNum type="alphaUcPeriod"/>
            </a:pPr>
            <a:r>
              <a:rPr lang="ru-RU" sz="3100" dirty="0" smtClean="0"/>
              <a:t>Ще се видим, </a:t>
            </a:r>
            <a:r>
              <a:rPr lang="ru-RU" sz="3100" dirty="0"/>
              <a:t>защото </a:t>
            </a:r>
            <a:r>
              <a:rPr lang="ru-RU" sz="3100" dirty="0" smtClean="0"/>
              <a:t>съм разговарял с него/нея </a:t>
            </a:r>
            <a:r>
              <a:rPr lang="ru-RU" sz="3100" dirty="0"/>
              <a:t>от векове и </a:t>
            </a:r>
            <a:r>
              <a:rPr lang="ru-RU" sz="3100" dirty="0" smtClean="0"/>
              <a:t>със сигурност мога да се доверя</a:t>
            </a:r>
          </a:p>
          <a:p>
            <a:pPr marL="538163" indent="-538163">
              <a:spcAft>
                <a:spcPts val="600"/>
              </a:spcAft>
              <a:buClr>
                <a:srgbClr val="C00000"/>
              </a:buClr>
              <a:buFont typeface="+mj-lt"/>
              <a:buAutoNum type="alphaUcPeriod"/>
            </a:pPr>
            <a:r>
              <a:rPr lang="bg-BG" sz="3100" dirty="0" smtClean="0"/>
              <a:t>Ще го/я помоля да ми изпрати снимка, за да го/я разпозная, когато се видим </a:t>
            </a:r>
            <a:endParaRPr lang="en-GB" sz="3100" dirty="0"/>
          </a:p>
          <a:p>
            <a:pPr marL="538163" indent="-538163">
              <a:spcAft>
                <a:spcPts val="600"/>
              </a:spcAft>
              <a:buClr>
                <a:srgbClr val="C00000"/>
              </a:buClr>
              <a:buFont typeface="+mj-lt"/>
              <a:buAutoNum type="alphaUcPeriod"/>
            </a:pPr>
            <a:r>
              <a:rPr lang="bg-BG" sz="3100" dirty="0" smtClean="0"/>
              <a:t>Ще кажа на възрастен, преди да реша какво да правя</a:t>
            </a:r>
            <a:endParaRPr lang="en-GB" sz="3100" dirty="0"/>
          </a:p>
          <a:p>
            <a:pPr marL="742950" indent="-742950">
              <a:spcAft>
                <a:spcPts val="600"/>
              </a:spcAft>
              <a:buClr>
                <a:srgbClr val="C00000"/>
              </a:buClr>
              <a:buFont typeface="+mj-lt"/>
              <a:buAutoNum type="alphaUcPeriod"/>
            </a:pPr>
            <a:endParaRPr lang="en-GB" sz="31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1365921" y="906092"/>
            <a:ext cx="1251245" cy="1251245"/>
          </a:xfrm>
          <a:prstGeom prst="rect">
            <a:avLst/>
          </a:prstGeom>
        </p:spPr>
      </p:pic>
      <p:pic>
        <p:nvPicPr>
          <p:cNvPr id="10242" name="Picture 2" descr="http://www.disabilities-r-us.com/data/uploads/images/peoplecha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1017" y="2797897"/>
            <a:ext cx="2151283" cy="1908574"/>
          </a:xfrm>
          <a:prstGeom prst="rect">
            <a:avLst/>
          </a:prstGeom>
          <a:ln>
            <a:solidFill>
              <a:schemeClr val="bg1">
                <a:lumMod val="6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45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06" y="1210235"/>
            <a:ext cx="7723094" cy="3818964"/>
          </a:xfrm>
        </p:spPr>
        <p:txBody>
          <a:bodyPr>
            <a:normAutofit/>
          </a:bodyPr>
          <a:lstStyle/>
          <a:p>
            <a:pPr algn="ctr"/>
            <a:r>
              <a:rPr lang="ru-RU" sz="4000" b="1" dirty="0">
                <a:latin typeface="Arial" panose="020B0604020202020204" pitchFamily="34" charset="0"/>
                <a:cs typeface="Arial" panose="020B0604020202020204" pitchFamily="34" charset="0"/>
              </a:rPr>
              <a:t>Ако </a:t>
            </a:r>
            <a:r>
              <a:rPr lang="ru-RU" sz="4000" b="1" dirty="0" smtClean="0">
                <a:latin typeface="Arial" panose="020B0604020202020204" pitchFamily="34" charset="0"/>
                <a:cs typeface="Arial" panose="020B0604020202020204" pitchFamily="34" charset="0"/>
              </a:rPr>
              <a:t>отговориш </a:t>
            </a:r>
            <a:r>
              <a:rPr lang="ru-RU" sz="4000" b="1" dirty="0">
                <a:latin typeface="Arial" panose="020B0604020202020204" pitchFamily="34" charset="0"/>
                <a:cs typeface="Arial" panose="020B0604020202020204" pitchFamily="34" charset="0"/>
              </a:rPr>
              <a:t>на съобщението</a:t>
            </a:r>
            <a:r>
              <a:rPr lang="ru-RU" sz="4000" b="1" dirty="0" smtClean="0">
                <a:latin typeface="Arial" panose="020B0604020202020204" pitchFamily="34" charset="0"/>
                <a:cs typeface="Arial" panose="020B0604020202020204" pitchFamily="34" charset="0"/>
              </a:rPr>
              <a:t>, ще </a:t>
            </a:r>
            <a:r>
              <a:rPr lang="ru-RU" sz="4000" b="1" dirty="0">
                <a:latin typeface="Arial" panose="020B0604020202020204" pitchFamily="34" charset="0"/>
                <a:cs typeface="Arial" panose="020B0604020202020204" pitchFamily="34" charset="0"/>
              </a:rPr>
              <a:t>знаят, че са намерили истински имейл акаунт и ще </a:t>
            </a:r>
            <a:r>
              <a:rPr lang="ru-RU" sz="4000" b="1" dirty="0" smtClean="0">
                <a:latin typeface="Arial" panose="020B0604020202020204" pitchFamily="34" charset="0"/>
                <a:cs typeface="Arial" panose="020B0604020202020204" pitchFamily="34" charset="0"/>
              </a:rPr>
              <a:t>ти </a:t>
            </a:r>
            <a:r>
              <a:rPr lang="ru-RU" sz="4000" b="1" dirty="0">
                <a:latin typeface="Arial" panose="020B0604020202020204" pitchFamily="34" charset="0"/>
                <a:cs typeface="Arial" panose="020B0604020202020204" pitchFamily="34" charset="0"/>
              </a:rPr>
              <a:t>изпращат все повече и повече </a:t>
            </a:r>
            <a:r>
              <a:rPr lang="ru-RU" sz="4000" b="1" dirty="0" smtClean="0">
                <a:latin typeface="Arial" panose="020B0604020202020204" pitchFamily="34" charset="0"/>
                <a:cs typeface="Arial" panose="020B0604020202020204" pitchFamily="34" charset="0"/>
              </a:rPr>
              <a:t>имейли</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solidFill>
                  <a:schemeClr val="tx2"/>
                </a:solidFill>
              </a:rPr>
              <a:t>Опитай отново</a:t>
            </a:r>
            <a:endParaRPr lang="en-GB" sz="3600" b="1" dirty="0">
              <a:solidFill>
                <a:schemeClr val="tx2"/>
              </a:solidFill>
            </a:endParaRPr>
          </a:p>
        </p:txBody>
      </p:sp>
      <p:pic>
        <p:nvPicPr>
          <p:cNvPr id="1028"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4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152" y="865000"/>
            <a:ext cx="7691719" cy="4220322"/>
          </a:xfrm>
        </p:spPr>
        <p:txBody>
          <a:bodyPr>
            <a:normAutofit/>
          </a:bodyPr>
          <a:lstStyle/>
          <a:p>
            <a:pPr algn="ctr"/>
            <a:r>
              <a:rPr lang="ru-RU" sz="4000" b="1" dirty="0">
                <a:latin typeface="Arial" panose="020B0604020202020204" pitchFamily="34" charset="0"/>
                <a:cs typeface="Arial" panose="020B0604020202020204" pitchFamily="34" charset="0"/>
              </a:rPr>
              <a:t>Това е изключително </a:t>
            </a:r>
            <a:r>
              <a:rPr lang="ru-RU" sz="4000" b="1" dirty="0" smtClean="0">
                <a:latin typeface="Arial" panose="020B0604020202020204" pitchFamily="34" charset="0"/>
                <a:cs typeface="Arial" panose="020B0604020202020204" pitchFamily="34" charset="0"/>
              </a:rPr>
              <a:t>опасно! </a:t>
            </a:r>
            <a:r>
              <a:rPr lang="ru-RU" sz="4000" b="1" dirty="0">
                <a:latin typeface="Arial" panose="020B0604020202020204" pitchFamily="34" charset="0"/>
                <a:cs typeface="Arial" panose="020B0604020202020204" pitchFamily="34" charset="0"/>
              </a:rPr>
              <a:t>Само защото </a:t>
            </a:r>
            <a:r>
              <a:rPr lang="ru-RU" sz="4000" b="1" dirty="0" smtClean="0">
                <a:latin typeface="Arial" panose="020B0604020202020204" pitchFamily="34" charset="0"/>
                <a:cs typeface="Arial" panose="020B0604020202020204" pitchFamily="34" charset="0"/>
              </a:rPr>
              <a:t>сте </a:t>
            </a:r>
            <a:r>
              <a:rPr lang="ru-RU" sz="4000" b="1" dirty="0">
                <a:latin typeface="Arial" panose="020B0604020202020204" pitchFamily="34" charset="0"/>
                <a:cs typeface="Arial" panose="020B0604020202020204" pitchFamily="34" charset="0"/>
              </a:rPr>
              <a:t>разговаряли </a:t>
            </a:r>
            <a:r>
              <a:rPr lang="ru-RU" sz="4000" b="1" dirty="0" smtClean="0">
                <a:latin typeface="Arial" panose="020B0604020202020204" pitchFamily="34" charset="0"/>
                <a:cs typeface="Arial" panose="020B0604020202020204" pitchFamily="34" charset="0"/>
              </a:rPr>
              <a:t>онлайн</a:t>
            </a:r>
            <a:r>
              <a:rPr lang="ru-RU" sz="4000" b="1" dirty="0">
                <a:latin typeface="Arial" panose="020B0604020202020204" pitchFamily="34" charset="0"/>
                <a:cs typeface="Arial" panose="020B0604020202020204" pitchFamily="34" charset="0"/>
              </a:rPr>
              <a:t>, не означава, че </a:t>
            </a:r>
            <a:r>
              <a:rPr lang="ru-RU" sz="4000" b="1" dirty="0" smtClean="0">
                <a:latin typeface="Arial" panose="020B0604020202020204" pitchFamily="34" charset="0"/>
                <a:cs typeface="Arial" panose="020B0604020202020204" pitchFamily="34" charset="0"/>
              </a:rPr>
              <a:t>знаеш кой наистина е този човека. Възможно е да те излъгал.</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13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08878"/>
            <a:ext cx="7830670" cy="4220322"/>
          </a:xfrm>
        </p:spPr>
        <p:txBody>
          <a:bodyPr>
            <a:normAutofit/>
          </a:bodyPr>
          <a:lstStyle/>
          <a:p>
            <a:pPr algn="ctr"/>
            <a:r>
              <a:rPr lang="ru-RU" sz="4000" b="1" dirty="0" smtClean="0">
                <a:latin typeface="Arial" panose="020B0604020202020204" pitchFamily="34" charset="0"/>
                <a:cs typeface="Arial" panose="020B0604020202020204" pitchFamily="34" charset="0"/>
              </a:rPr>
              <a:t>Може да ти изпрати снимка на когото и да било. </a:t>
            </a:r>
            <a:br>
              <a:rPr lang="ru-RU" sz="4000" b="1" dirty="0" smtClean="0">
                <a:latin typeface="Arial" panose="020B0604020202020204" pitchFamily="34" charset="0"/>
                <a:cs typeface="Arial" panose="020B0604020202020204" pitchFamily="34" charset="0"/>
              </a:rPr>
            </a:br>
            <a:r>
              <a:rPr lang="ru-RU" sz="4000" b="1" dirty="0" smtClean="0">
                <a:latin typeface="Arial" panose="020B0604020202020204" pitchFamily="34" charset="0"/>
                <a:cs typeface="Arial" panose="020B0604020202020204" pitchFamily="34" charset="0"/>
              </a:rPr>
              <a:t>Много </a:t>
            </a:r>
            <a:r>
              <a:rPr lang="ru-RU" sz="4000" b="1" dirty="0">
                <a:latin typeface="Arial" panose="020B0604020202020204" pitchFamily="34" charset="0"/>
                <a:cs typeface="Arial" panose="020B0604020202020204" pitchFamily="34" charset="0"/>
              </a:rPr>
              <a:t>е опасно да се срещнеш с някой, когото познаваш само онлайн.</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600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270" y="1136305"/>
            <a:ext cx="8175811" cy="3913094"/>
          </a:xfrm>
        </p:spPr>
        <p:txBody>
          <a:bodyPr>
            <a:normAutofit fontScale="90000"/>
          </a:bodyPr>
          <a:lstStyle/>
          <a:p>
            <a:pPr algn="ctr"/>
            <a:r>
              <a:rPr lang="bg-BG" sz="6600" b="1" dirty="0">
                <a:solidFill>
                  <a:schemeClr val="accent6"/>
                </a:solidFill>
                <a:latin typeface="Arial" panose="020B0604020202020204" pitchFamily="34" charset="0"/>
                <a:cs typeface="Arial" panose="020B0604020202020204" pitchFamily="34" charset="0"/>
              </a:rPr>
              <a:t>Вярно </a:t>
            </a:r>
            <a:r>
              <a:rPr lang="bg-BG" sz="6600" b="1" dirty="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ru-RU" sz="4000" b="1" dirty="0">
                <a:latin typeface="Arial" panose="020B0604020202020204" pitchFamily="34" charset="0"/>
                <a:cs typeface="Arial" panose="020B0604020202020204" pitchFamily="34" charset="0"/>
              </a:rPr>
              <a:t>Това е най-безопасният вариант. Като </a:t>
            </a:r>
            <a:r>
              <a:rPr lang="ru-RU" sz="4000" b="1" dirty="0" smtClean="0">
                <a:latin typeface="Arial" panose="020B0604020202020204" pitchFamily="34" charset="0"/>
                <a:cs typeface="Arial" panose="020B0604020202020204" pitchFamily="34" charset="0"/>
              </a:rPr>
              <a:t>кажеш </a:t>
            </a:r>
            <a:r>
              <a:rPr lang="ru-RU" sz="4000" b="1" dirty="0">
                <a:latin typeface="Arial" panose="020B0604020202020204" pitchFamily="34" charset="0"/>
                <a:cs typeface="Arial" panose="020B0604020202020204" pitchFamily="34" charset="0"/>
              </a:rPr>
              <a:t>на възрастен, </a:t>
            </a:r>
            <a:r>
              <a:rPr lang="ru-RU" sz="4000" b="1" dirty="0" smtClean="0">
                <a:latin typeface="Arial" panose="020B0604020202020204" pitchFamily="34" charset="0"/>
                <a:cs typeface="Arial" panose="020B0604020202020204" pitchFamily="34" charset="0"/>
              </a:rPr>
              <a:t>той ще ти помогне </a:t>
            </a:r>
            <a:r>
              <a:rPr lang="ru-RU" sz="4000" b="1" dirty="0">
                <a:latin typeface="Arial" panose="020B0604020202020204" pitchFamily="34" charset="0"/>
                <a:cs typeface="Arial" panose="020B0604020202020204" pitchFamily="34" charset="0"/>
              </a:rPr>
              <a:t>да </a:t>
            </a:r>
            <a:r>
              <a:rPr lang="ru-RU" sz="4000" b="1" dirty="0" smtClean="0">
                <a:latin typeface="Arial" panose="020B0604020202020204" pitchFamily="34" charset="0"/>
                <a:cs typeface="Arial" panose="020B0604020202020204" pitchFamily="34" charset="0"/>
              </a:rPr>
              <a:t>решиш дали </a:t>
            </a:r>
            <a:r>
              <a:rPr lang="ru-RU" sz="4000" b="1" dirty="0">
                <a:latin typeface="Arial" panose="020B0604020202020204" pitchFamily="34" charset="0"/>
                <a:cs typeface="Arial" panose="020B0604020202020204" pitchFamily="34" charset="0"/>
              </a:rPr>
              <a:t>можете да </a:t>
            </a:r>
            <a:r>
              <a:rPr lang="ru-RU" sz="4000" b="1" dirty="0" smtClean="0">
                <a:latin typeface="Arial" panose="020B0604020202020204" pitchFamily="34" charset="0"/>
                <a:cs typeface="Arial" panose="020B0604020202020204" pitchFamily="34" charset="0"/>
              </a:rPr>
              <a:t>се срещнете. </a:t>
            </a:r>
            <a:r>
              <a:rPr lang="ru-RU" sz="4000" b="1" dirty="0">
                <a:latin typeface="Arial" panose="020B0604020202020204" pitchFamily="34" charset="0"/>
                <a:cs typeface="Arial" panose="020B0604020202020204" pitchFamily="34" charset="0"/>
              </a:rPr>
              <a:t>Може да е </a:t>
            </a:r>
            <a:r>
              <a:rPr lang="ru-RU" sz="4000" b="1" dirty="0" smtClean="0">
                <a:latin typeface="Arial" panose="020B0604020202020204" pitchFamily="34" charset="0"/>
                <a:cs typeface="Arial" panose="020B0604020202020204" pitchFamily="34" charset="0"/>
              </a:rPr>
              <a:t>безопасно, </a:t>
            </a:r>
            <a:r>
              <a:rPr lang="ru-RU" sz="4000" b="1" dirty="0">
                <a:latin typeface="Arial" panose="020B0604020202020204" pitchFamily="34" charset="0"/>
                <a:cs typeface="Arial" panose="020B0604020202020204" pitchFamily="34" charset="0"/>
              </a:rPr>
              <a:t>но само ако </a:t>
            </a:r>
            <a:r>
              <a:rPr lang="ru-RU" sz="4000" b="1" dirty="0" smtClean="0">
                <a:latin typeface="Arial" panose="020B0604020202020204" pitchFamily="34" charset="0"/>
                <a:cs typeface="Arial" panose="020B0604020202020204" pitchFamily="34" charset="0"/>
              </a:rPr>
              <a:t>си с  възрастен и се видите на обществено място.</a:t>
            </a:r>
            <a:r>
              <a:rPr lang="en-GB" sz="4000" b="1" dirty="0">
                <a:latin typeface="Arial" panose="020B0604020202020204" pitchFamily="34" charset="0"/>
                <a:cs typeface="Arial" panose="020B0604020202020204" pitchFamily="34" charset="0"/>
              </a:rPr>
              <a:t/>
            </a:r>
            <a:br>
              <a:rPr lang="en-GB" sz="4000" b="1" dirty="0">
                <a:latin typeface="Arial" panose="020B0604020202020204" pitchFamily="34" charset="0"/>
                <a:cs typeface="Arial" panose="020B0604020202020204" pitchFamily="34" charset="0"/>
              </a:rPr>
            </a:b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28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728" y="1304365"/>
            <a:ext cx="7602071" cy="3281082"/>
          </a:xfrm>
        </p:spPr>
        <p:txBody>
          <a:bodyPr>
            <a:normAutofit/>
          </a:bodyPr>
          <a:lstStyle/>
          <a:p>
            <a:pPr algn="ctr"/>
            <a:r>
              <a:rPr lang="ru-RU" sz="4000" b="1" dirty="0">
                <a:latin typeface="Arial" panose="020B0604020202020204" pitchFamily="34" charset="0"/>
                <a:cs typeface="Arial" panose="020B0604020202020204" pitchFamily="34" charset="0"/>
              </a:rPr>
              <a:t>Ако </a:t>
            </a:r>
            <a:r>
              <a:rPr lang="ru-RU" sz="4000" b="1" dirty="0" smtClean="0">
                <a:latin typeface="Arial" panose="020B0604020202020204" pitchFamily="34" charset="0"/>
                <a:cs typeface="Arial" panose="020B0604020202020204" pitchFamily="34" charset="0"/>
              </a:rPr>
              <a:t>отвориш съобщението</a:t>
            </a:r>
            <a:r>
              <a:rPr lang="ru-RU" sz="4000" b="1" dirty="0">
                <a:latin typeface="Arial" panose="020B0604020202020204" pitchFamily="34" charset="0"/>
                <a:cs typeface="Arial" panose="020B0604020202020204" pitchFamily="34" charset="0"/>
              </a:rPr>
              <a:t>, може случайно да </a:t>
            </a:r>
            <a:r>
              <a:rPr lang="ru-RU" sz="4000" b="1" dirty="0" smtClean="0">
                <a:latin typeface="Arial" panose="020B0604020202020204" pitchFamily="34" charset="0"/>
                <a:cs typeface="Arial" panose="020B0604020202020204" pitchFamily="34" charset="0"/>
              </a:rPr>
              <a:t>изтеглиш </a:t>
            </a:r>
            <a:r>
              <a:rPr lang="ru-RU" sz="4000" b="1" dirty="0">
                <a:latin typeface="Arial" panose="020B0604020202020204" pitchFamily="34" charset="0"/>
                <a:cs typeface="Arial" panose="020B0604020202020204" pitchFamily="34" charset="0"/>
              </a:rPr>
              <a:t>вирус.</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337611"/>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11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458" y="682171"/>
            <a:ext cx="8422341" cy="4481500"/>
          </a:xfrm>
        </p:spPr>
        <p:txBody>
          <a:bodyPr>
            <a:normAutofit fontScale="90000"/>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ru-RU" dirty="0" smtClean="0"/>
              <a:t>Това </a:t>
            </a:r>
            <a:r>
              <a:rPr lang="ru-RU" dirty="0"/>
              <a:t>определено е най-безопасният </a:t>
            </a:r>
            <a:r>
              <a:rPr lang="ru-RU" dirty="0" smtClean="0"/>
              <a:t>вариант!</a:t>
            </a:r>
            <a:br>
              <a:rPr lang="ru-RU" dirty="0" smtClean="0"/>
            </a:br>
            <a:r>
              <a:rPr lang="ru-RU" dirty="0" smtClean="0"/>
              <a:t>Нежеланата </a:t>
            </a:r>
            <a:r>
              <a:rPr lang="ru-RU" dirty="0"/>
              <a:t>поща е пълна с боклук и не съдържа полезна информация. </a:t>
            </a:r>
            <a:r>
              <a:rPr lang="ru-RU" dirty="0" smtClean="0"/>
              <a:t>Би могъл да прекараш </a:t>
            </a:r>
            <a:r>
              <a:rPr lang="ru-RU" dirty="0"/>
              <a:t>времето си онлайн, правейки нещо забавно.</a:t>
            </a: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5400" b="1" dirty="0" smtClean="0">
                <a:solidFill>
                  <a:schemeClr val="tx2"/>
                </a:solidFill>
              </a:rPr>
              <a:t>Върни се към въпросите</a:t>
            </a:r>
            <a:endParaRPr lang="en-GB" sz="5400" b="1" dirty="0">
              <a:solidFill>
                <a:schemeClr val="tx2"/>
              </a:solidFill>
            </a:endParaRPr>
          </a:p>
        </p:txBody>
      </p:sp>
      <p:pic>
        <p:nvPicPr>
          <p:cNvPr id="2050"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12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043" y="652535"/>
            <a:ext cx="8828958" cy="1526422"/>
          </a:xfrm>
        </p:spPr>
        <p:txBody>
          <a:bodyPr>
            <a:normAutofit/>
          </a:bodyPr>
          <a:lstStyle/>
          <a:p>
            <a:r>
              <a:rPr lang="ru-RU" sz="3200" b="1" dirty="0">
                <a:latin typeface="Arial" panose="020B0604020202020204" pitchFamily="34" charset="0"/>
                <a:cs typeface="Arial" panose="020B0604020202020204" pitchFamily="34" charset="0"/>
              </a:rPr>
              <a:t>Някой </a:t>
            </a:r>
            <a:r>
              <a:rPr lang="ru-RU" sz="3200" b="1" dirty="0" smtClean="0">
                <a:latin typeface="Arial" panose="020B0604020202020204" pitchFamily="34" charset="0"/>
                <a:cs typeface="Arial" panose="020B0604020202020204" pitchFamily="34" charset="0"/>
              </a:rPr>
              <a:t>ти </a:t>
            </a:r>
            <a:r>
              <a:rPr lang="ru-RU" sz="3200" b="1" dirty="0">
                <a:latin typeface="Arial" panose="020B0604020202020204" pitchFamily="34" charset="0"/>
                <a:cs typeface="Arial" panose="020B0604020202020204" pitchFamily="34" charset="0"/>
              </a:rPr>
              <a:t>изпраща </a:t>
            </a:r>
            <a:r>
              <a:rPr lang="ru-RU" sz="3200" b="1" dirty="0" smtClean="0">
                <a:latin typeface="Arial" panose="020B0604020202020204" pitchFamily="34" charset="0"/>
                <a:cs typeface="Arial" panose="020B0604020202020204" pitchFamily="34" charset="0"/>
              </a:rPr>
              <a:t>обиден </a:t>
            </a:r>
            <a:r>
              <a:rPr lang="en-US" sz="3200" b="1" dirty="0" smtClean="0">
                <a:latin typeface="Arial" panose="020B0604020202020204" pitchFamily="34" charset="0"/>
                <a:cs typeface="Arial" panose="020B0604020202020204" pitchFamily="34" charset="0"/>
              </a:rPr>
              <a:t>SMS</a:t>
            </a:r>
            <a:r>
              <a:rPr lang="ru-RU" sz="3200" b="1" dirty="0" smtClean="0">
                <a:latin typeface="Arial" panose="020B0604020202020204" pitchFamily="34" charset="0"/>
                <a:cs typeface="Arial" panose="020B0604020202020204" pitchFamily="34" charset="0"/>
              </a:rPr>
              <a:t>. </a:t>
            </a:r>
            <a:r>
              <a:rPr lang="ru-RU" sz="3200" b="1" dirty="0">
                <a:latin typeface="Arial" panose="020B0604020202020204" pitchFamily="34" charset="0"/>
                <a:cs typeface="Arial" panose="020B0604020202020204" pitchFamily="34" charset="0"/>
              </a:rPr>
              <a:t>Какво трябва да направиш?</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6760" y="2416699"/>
            <a:ext cx="7796847" cy="2801654"/>
          </a:xfrm>
        </p:spPr>
        <p:txBody>
          <a:bodyPr vert="horz" lIns="91440" tIns="45720" rIns="91440" bIns="45720" rtlCol="0">
            <a:noAutofit/>
          </a:bodyPr>
          <a:lstStyle/>
          <a:p>
            <a:pPr marL="538163" indent="-538163">
              <a:spcAft>
                <a:spcPts val="1800"/>
              </a:spcAft>
              <a:buClr>
                <a:srgbClr val="C00000"/>
              </a:buClr>
              <a:buFont typeface="+mj-lt"/>
              <a:buAutoNum type="alphaUcPeriod"/>
            </a:pPr>
            <a:r>
              <a:rPr lang="ru-RU" sz="3200" dirty="0" smtClean="0"/>
              <a:t>Ще кажа </a:t>
            </a:r>
            <a:r>
              <a:rPr lang="ru-RU" sz="3200" dirty="0"/>
              <a:t>на </a:t>
            </a:r>
            <a:r>
              <a:rPr lang="ru-RU" sz="3200" dirty="0" smtClean="0"/>
              <a:t>мой учител/родител/ попечител </a:t>
            </a:r>
            <a:r>
              <a:rPr lang="ru-RU" sz="3200" dirty="0"/>
              <a:t>и </a:t>
            </a:r>
            <a:r>
              <a:rPr lang="ru-RU" sz="3200" dirty="0" smtClean="0"/>
              <a:t>няма да се разстройвам от съобщението</a:t>
            </a:r>
          </a:p>
          <a:p>
            <a:pPr marL="538163" indent="-538163">
              <a:spcAft>
                <a:spcPts val="1800"/>
              </a:spcAft>
              <a:buClr>
                <a:srgbClr val="C00000"/>
              </a:buClr>
              <a:buFont typeface="+mj-lt"/>
              <a:buAutoNum type="alphaUcPeriod"/>
            </a:pPr>
            <a:r>
              <a:rPr lang="bg-BG" sz="3200" dirty="0" smtClean="0"/>
              <a:t>Ще изпратя и аз обидно съобщение</a:t>
            </a:r>
            <a:endParaRPr lang="en-GB" sz="3200" dirty="0"/>
          </a:p>
          <a:p>
            <a:pPr marL="538163" indent="-538163">
              <a:spcAft>
                <a:spcPts val="1800"/>
              </a:spcAft>
              <a:buClr>
                <a:srgbClr val="C00000"/>
              </a:buClr>
              <a:buFont typeface="+mj-lt"/>
              <a:buAutoNum type="alphaUcPeriod"/>
            </a:pPr>
            <a:r>
              <a:rPr lang="bg-BG" sz="3200" dirty="0" smtClean="0"/>
              <a:t>Ще им пиша с молба да спрат</a:t>
            </a:r>
            <a:endParaRPr lang="en-GB" sz="3200" dirty="0"/>
          </a:p>
          <a:p>
            <a:pPr marL="538163" indent="-538163">
              <a:spcAft>
                <a:spcPts val="1800"/>
              </a:spcAft>
              <a:buClr>
                <a:srgbClr val="C00000"/>
              </a:buClr>
              <a:buFont typeface="+mj-lt"/>
              <a:buAutoNum type="alphaUcPeriod"/>
            </a:pPr>
            <a:endParaRPr lang="en-GB" sz="3200" dirty="0"/>
          </a:p>
        </p:txBody>
      </p:sp>
      <p:sp>
        <p:nvSpPr>
          <p:cNvPr id="6" name="Rounded Rectangle 5">
            <a:hlinkClick r:id="rId2" action="ppaction://hlinksldjump"/>
          </p:cNvPr>
          <p:cNvSpPr/>
          <p:nvPr/>
        </p:nvSpPr>
        <p:spPr>
          <a:xfrm>
            <a:off x="1235460"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A</a:t>
            </a:r>
            <a:endParaRPr lang="en-GB" sz="6000" b="1" dirty="0">
              <a:solidFill>
                <a:schemeClr val="tx2"/>
              </a:solidFill>
            </a:endParaRPr>
          </a:p>
        </p:txBody>
      </p:sp>
      <p:sp>
        <p:nvSpPr>
          <p:cNvPr id="7" name="Rounded Rectangle 6">
            <a:hlinkClick r:id="rId3" action="ppaction://hlinksldjump"/>
          </p:cNvPr>
          <p:cNvSpPr/>
          <p:nvPr/>
        </p:nvSpPr>
        <p:spPr>
          <a:xfrm>
            <a:off x="5099248"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B</a:t>
            </a:r>
            <a:endParaRPr lang="en-GB" sz="6000" b="1" dirty="0">
              <a:solidFill>
                <a:schemeClr val="tx2"/>
              </a:solidFill>
            </a:endParaRPr>
          </a:p>
        </p:txBody>
      </p:sp>
      <p:sp>
        <p:nvSpPr>
          <p:cNvPr id="8" name="Rounded Rectangle 7">
            <a:hlinkClick r:id="rId4" action="ppaction://hlinksldjump"/>
          </p:cNvPr>
          <p:cNvSpPr/>
          <p:nvPr/>
        </p:nvSpPr>
        <p:spPr>
          <a:xfrm>
            <a:off x="8963037" y="5377952"/>
            <a:ext cx="1512168"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2"/>
                </a:solidFill>
              </a:rPr>
              <a:t>C</a:t>
            </a:r>
            <a:endParaRPr lang="en-GB" sz="6000" b="1" dirty="0">
              <a:solidFill>
                <a:schemeClr val="tx2"/>
              </a:solidFill>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60219" y1="80657" x2="31022" y2="81204"/>
                        <a14:backgroundMark x1="26095" y1="80474" x2="15511" y2="71898"/>
                      </a14:backgroundRemoval>
                    </a14:imgEffect>
                  </a14:imgLayer>
                </a14:imgProps>
              </a:ext>
              <a:ext uri="{28A0092B-C50C-407E-A947-70E740481C1C}">
                <a14:useLocalDpi xmlns:a14="http://schemas.microsoft.com/office/drawing/2010/main" val="0"/>
              </a:ext>
            </a:extLst>
          </a:blip>
          <a:stretch>
            <a:fillRect/>
          </a:stretch>
        </p:blipFill>
        <p:spPr>
          <a:xfrm>
            <a:off x="2132214" y="880958"/>
            <a:ext cx="1230828" cy="1230828"/>
          </a:xfrm>
          <a:prstGeom prst="rect">
            <a:avLst/>
          </a:prstGeom>
        </p:spPr>
      </p:pic>
      <p:pic>
        <p:nvPicPr>
          <p:cNvPr id="2052" name="Picture 4" descr="https://encrypted-tbn2.gstatic.com/images?q=tbn:ANd9GcQWjJTJJP4QG7Try7zpVGSgmbQoHcnhfHd5wYod3IHO60pFd5J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882" y="2338555"/>
            <a:ext cx="1813466" cy="2720199"/>
          </a:xfrm>
          <a:prstGeom prst="rect">
            <a:avLst/>
          </a:prstGeom>
          <a:ln>
            <a:solidFill>
              <a:schemeClr val="bg1">
                <a:lumMod val="6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11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928" y="874059"/>
            <a:ext cx="8287871" cy="4034117"/>
          </a:xfrm>
        </p:spPr>
        <p:txBody>
          <a:bodyPr>
            <a:normAutofit fontScale="90000"/>
          </a:bodyPr>
          <a:lstStyle/>
          <a:p>
            <a:pPr algn="ctr"/>
            <a:r>
              <a:rPr lang="bg-BG" sz="6600" b="1" dirty="0" smtClean="0">
                <a:solidFill>
                  <a:schemeClr val="accent6"/>
                </a:solidFill>
                <a:latin typeface="Arial" panose="020B0604020202020204" pitchFamily="34" charset="0"/>
                <a:cs typeface="Arial" panose="020B0604020202020204" pitchFamily="34" charset="0"/>
              </a:rPr>
              <a:t>Вярно </a:t>
            </a:r>
            <a:r>
              <a:rPr lang="bg-BG" sz="6600" b="1"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a:t>
            </a:r>
            <a:r>
              <a:rPr lang="en-GB" sz="4000" b="1" dirty="0" smtClean="0">
                <a:latin typeface="Arial" panose="020B0604020202020204" pitchFamily="34" charset="0"/>
                <a:cs typeface="Arial" panose="020B0604020202020204" pitchFamily="34" charset="0"/>
              </a:rPr>
              <a:t/>
            </a:r>
            <a:br>
              <a:rPr lang="en-GB" sz="4000" b="1" dirty="0" smtClean="0">
                <a:latin typeface="Arial" panose="020B0604020202020204" pitchFamily="34" charset="0"/>
                <a:cs typeface="Arial" panose="020B0604020202020204" pitchFamily="34" charset="0"/>
              </a:rPr>
            </a:br>
            <a:r>
              <a:rPr lang="ru-RU" sz="4000" b="1" dirty="0" smtClean="0">
                <a:latin typeface="Arial" panose="020B0604020202020204" pitchFamily="34" charset="0"/>
                <a:cs typeface="Arial" panose="020B0604020202020204" pitchFamily="34" charset="0"/>
              </a:rPr>
              <a:t>Не позволявай </a:t>
            </a:r>
            <a:r>
              <a:rPr lang="ru-RU" sz="4000" b="1" dirty="0">
                <a:latin typeface="Arial" panose="020B0604020202020204" pitchFamily="34" charset="0"/>
                <a:cs typeface="Arial" panose="020B0604020202020204" pitchFamily="34" charset="0"/>
              </a:rPr>
              <a:t>на насилниците да </a:t>
            </a:r>
            <a:r>
              <a:rPr lang="ru-RU" sz="4000" b="1" dirty="0" smtClean="0">
                <a:latin typeface="Arial" panose="020B0604020202020204" pitchFamily="34" charset="0"/>
                <a:cs typeface="Arial" panose="020B0604020202020204" pitchFamily="34" charset="0"/>
              </a:rPr>
              <a:t>те </a:t>
            </a:r>
            <a:r>
              <a:rPr lang="ru-RU" sz="4000" b="1" dirty="0">
                <a:latin typeface="Arial" panose="020B0604020202020204" pitchFamily="34" charset="0"/>
                <a:cs typeface="Arial" panose="020B0604020202020204" pitchFamily="34" charset="0"/>
              </a:rPr>
              <a:t>разстроят. </a:t>
            </a:r>
            <a:r>
              <a:rPr lang="ru-RU" sz="4000" b="1" dirty="0" smtClean="0">
                <a:latin typeface="Arial" panose="020B0604020202020204" pitchFamily="34" charset="0"/>
                <a:cs typeface="Arial" panose="020B0604020202020204" pitchFamily="34" charset="0"/>
              </a:rPr>
              <a:t>Това </a:t>
            </a:r>
            <a:r>
              <a:rPr lang="ru-RU" sz="4000" b="1" dirty="0">
                <a:latin typeface="Arial" panose="020B0604020202020204" pitchFamily="34" charset="0"/>
                <a:cs typeface="Arial" panose="020B0604020202020204" pitchFamily="34" charset="0"/>
              </a:rPr>
              <a:t>е най-добрият начин да </a:t>
            </a:r>
            <a:r>
              <a:rPr lang="ru-RU" sz="4000" b="1" dirty="0" smtClean="0">
                <a:latin typeface="Arial" panose="020B0604020202020204" pitchFamily="34" charset="0"/>
                <a:cs typeface="Arial" panose="020B0604020202020204" pitchFamily="34" charset="0"/>
              </a:rPr>
              <a:t>разрешиш </a:t>
            </a:r>
            <a:r>
              <a:rPr lang="ru-RU" sz="4000" b="1" dirty="0">
                <a:latin typeface="Arial" panose="020B0604020202020204" pitchFamily="34" charset="0"/>
                <a:cs typeface="Arial" panose="020B0604020202020204" pitchFamily="34" charset="0"/>
              </a:rPr>
              <a:t>проблема и да </a:t>
            </a:r>
            <a:r>
              <a:rPr lang="ru-RU" sz="4000" b="1" dirty="0" smtClean="0">
                <a:latin typeface="Arial" panose="020B0604020202020204" pitchFamily="34" charset="0"/>
                <a:cs typeface="Arial" panose="020B0604020202020204" pitchFamily="34" charset="0"/>
              </a:rPr>
              <a:t>получиш съвети</a:t>
            </a:r>
            <a:r>
              <a:rPr lang="ru-RU" sz="4000" b="1" dirty="0">
                <a:latin typeface="Arial" panose="020B0604020202020204" pitchFamily="34" charset="0"/>
                <a:cs typeface="Arial" panose="020B0604020202020204" pitchFamily="34" charset="0"/>
              </a:rPr>
              <a:t>. </a:t>
            </a:r>
            <a:r>
              <a:rPr lang="ru-RU" sz="4000" b="1" dirty="0" smtClean="0">
                <a:latin typeface="Arial" panose="020B0604020202020204" pitchFamily="34" charset="0"/>
                <a:cs typeface="Arial" panose="020B0604020202020204" pitchFamily="34" charset="0"/>
              </a:rPr>
              <a:t/>
            </a:r>
            <a:br>
              <a:rPr lang="ru-RU" sz="4000" b="1" dirty="0" smtClean="0">
                <a:latin typeface="Arial" panose="020B0604020202020204" pitchFamily="34" charset="0"/>
                <a:cs typeface="Arial" panose="020B0604020202020204" pitchFamily="34" charset="0"/>
              </a:rPr>
            </a:br>
            <a:r>
              <a:rPr lang="ru-RU" sz="4000" b="1" dirty="0" smtClean="0">
                <a:latin typeface="Arial" panose="020B0604020202020204" pitchFamily="34" charset="0"/>
                <a:cs typeface="Arial" panose="020B0604020202020204" pitchFamily="34" charset="0"/>
              </a:rPr>
              <a:t>Вземи </a:t>
            </a:r>
            <a:r>
              <a:rPr lang="ru-RU" sz="4000" b="1" dirty="0">
                <a:latin typeface="Arial" panose="020B0604020202020204" pitchFamily="34" charset="0"/>
                <a:cs typeface="Arial" panose="020B0604020202020204" pitchFamily="34" charset="0"/>
              </a:rPr>
              <a:t>мерки, това не </a:t>
            </a:r>
            <a:r>
              <a:rPr lang="ru-RU" sz="4000" b="1" dirty="0" smtClean="0">
                <a:latin typeface="Arial" panose="020B0604020202020204" pitchFamily="34" charset="0"/>
                <a:cs typeface="Arial" panose="020B0604020202020204" pitchFamily="34" charset="0"/>
              </a:rPr>
              <a:t>е по </a:t>
            </a:r>
            <a:r>
              <a:rPr lang="ru-RU" sz="4000" b="1" dirty="0">
                <a:latin typeface="Arial" panose="020B0604020202020204" pitchFamily="34" charset="0"/>
                <a:cs typeface="Arial" panose="020B0604020202020204" pitchFamily="34" charset="0"/>
              </a:rPr>
              <a:t>твоя вина</a:t>
            </a:r>
            <a:r>
              <a:rPr lang="ru-RU" sz="4000" b="1" dirty="0" smtClean="0">
                <a:latin typeface="Arial" panose="020B0604020202020204" pitchFamily="34" charset="0"/>
                <a:cs typeface="Arial" panose="020B0604020202020204" pitchFamily="34" charset="0"/>
              </a:rPr>
              <a:t>.</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1600200" y="5283823"/>
            <a:ext cx="876748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smtClean="0">
                <a:solidFill>
                  <a:schemeClr val="tx2"/>
                </a:solidFill>
              </a:rPr>
              <a:t>Върни се към въпросите</a:t>
            </a:r>
            <a:endParaRPr lang="en-GB" sz="6000" b="1" dirty="0">
              <a:solidFill>
                <a:schemeClr val="tx2"/>
              </a:solidFill>
            </a:endParaRPr>
          </a:p>
        </p:txBody>
      </p:sp>
      <p:pic>
        <p:nvPicPr>
          <p:cNvPr id="4" name="Picture 2" descr="http://pixabay.com/static/uploads/photo/2013/07/13/10/48/check-15782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4" y="1734729"/>
            <a:ext cx="2372472" cy="27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94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152" y="1317811"/>
            <a:ext cx="7709647" cy="3267635"/>
          </a:xfrm>
        </p:spPr>
        <p:txBody>
          <a:bodyPr>
            <a:normAutofit/>
          </a:bodyPr>
          <a:lstStyle/>
          <a:p>
            <a:pPr algn="ctr"/>
            <a:r>
              <a:rPr lang="ru-RU" sz="4000" b="1" dirty="0">
                <a:latin typeface="Arial" panose="020B0604020202020204" pitchFamily="34" charset="0"/>
                <a:cs typeface="Arial" panose="020B0604020202020204" pitchFamily="34" charset="0"/>
              </a:rPr>
              <a:t>Ако </a:t>
            </a:r>
            <a:r>
              <a:rPr lang="ru-RU" sz="4000" b="1" dirty="0" smtClean="0">
                <a:latin typeface="Arial" panose="020B0604020202020204" pitchFamily="34" charset="0"/>
                <a:cs typeface="Arial" panose="020B0604020202020204" pitchFamily="34" charset="0"/>
              </a:rPr>
              <a:t>отговориш с обида, може да имаш проблеми.</a:t>
            </a:r>
            <a:endParaRPr lang="en-GB" sz="4000" b="1" dirty="0">
              <a:latin typeface="Arial" panose="020B0604020202020204" pitchFamily="34" charset="0"/>
              <a:cs typeface="Arial" panose="020B0604020202020204" pitchFamily="34" charset="0"/>
            </a:endParaRPr>
          </a:p>
        </p:txBody>
      </p:sp>
      <p:sp>
        <p:nvSpPr>
          <p:cNvPr id="6" name="Rounded Rectangle 5">
            <a:hlinkClick r:id="rId2" action="ppaction://hlinksldjump"/>
          </p:cNvPr>
          <p:cNvSpPr/>
          <p:nvPr/>
        </p:nvSpPr>
        <p:spPr>
          <a:xfrm>
            <a:off x="4313429" y="5297270"/>
            <a:ext cx="3565141" cy="1080120"/>
          </a:xfrm>
          <a:prstGeom prst="roundRect">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smtClean="0">
                <a:solidFill>
                  <a:schemeClr val="tx2"/>
                </a:solidFill>
              </a:rPr>
              <a:t>Опитай отново</a:t>
            </a:r>
            <a:endParaRPr lang="en-GB" sz="3600" b="1" dirty="0">
              <a:solidFill>
                <a:schemeClr val="tx2"/>
              </a:solidFill>
            </a:endParaRPr>
          </a:p>
        </p:txBody>
      </p:sp>
      <p:pic>
        <p:nvPicPr>
          <p:cNvPr id="4" name="Picture 4" descr="http://www.clker.com/cliparts/a/6/e/8/119498563188281957tasto_8_architetto_franc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15464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27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TotalTime>
  <Words>1110</Words>
  <Application>Microsoft Office PowerPoint</Application>
  <PresentationFormat>Widescreen</PresentationFormat>
  <Paragraphs>144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БЕЗОПАСНОСТ В ИНТЕРНЕТ</vt:lpstr>
      <vt:lpstr>Избери въпрос</vt:lpstr>
      <vt:lpstr>Получаваш нежелaн имейл.  Какво трябва да направиш?</vt:lpstr>
      <vt:lpstr>Ако отговориш на съобщението, ще знаят, че са намерили истински имейл акаунт и ще ти изпращат все повече и повече имейли</vt:lpstr>
      <vt:lpstr>Ако отвориш съобщението, може случайно да изтеглиш вирус.</vt:lpstr>
      <vt:lpstr>Вярно  Това определено е най-безопасният вариант! Нежеланата поща е пълна с боклук и не съдържа полезна информация. Би могъл да прекараш времето си онлайн, правейки нещо забавно.</vt:lpstr>
      <vt:lpstr>Някой ти изпраща обиден SMS. Какво трябва да направиш?</vt:lpstr>
      <vt:lpstr>Вярно  Не позволявай на насилниците да те разстроят. Това е най-добрият начин да разрешиш проблема и да получиш съвети.  Вземи мерки, това не е по твоя вина.</vt:lpstr>
      <vt:lpstr>Ако отговориш с обида, може да имаш проблеми.</vt:lpstr>
      <vt:lpstr>Ако им отговориш, вероятността съобщенията да спрат е много малка. Подателят ще разбере, че те е разстроил, което е и целта му!</vt:lpstr>
      <vt:lpstr>Получаваш обиден email за някой друг. Какво трябва да направиш?</vt:lpstr>
      <vt:lpstr>Вярно  Не трябва да ставаш част от проблема, като препращаш съобщението.  Кажи на възрастен, който може да помогне на жертвата на тормоза.</vt:lpstr>
      <vt:lpstr>Ако препратиш съобщението, ти самият ставаш насилник.</vt:lpstr>
      <vt:lpstr>Ако им отговориш, вероятността съобщенията да спрат е минимална. Дори ти може да се превърнеш в жертва на съобщенията.</vt:lpstr>
      <vt:lpstr>Случайно попадаш на уебсайт, който те кара да се чувстваш неудобно. Какво трябва да направиш?</vt:lpstr>
      <vt:lpstr>Не се притеснявай, ако си кликнал случайно върху страницата, затвори я незабавно</vt:lpstr>
      <vt:lpstr>Вярно  Това е най-сигурният вариант, тъй като ще те изведе от страницата и ще уведомиш възрастен, който може да спре повторната поява на страницата.</vt:lpstr>
      <vt:lpstr>Добра идея е да затвориш сайта, но е по-добре да кажеш на възрастен за това, за да блокира повторното показването на тази страница.</vt:lpstr>
      <vt:lpstr>Оформяш личното си онлайн пространство. Какво трябва да направиш?</vt:lpstr>
      <vt:lpstr>Така ще дадеш твъде много информация за себе си, а това може да бъде опасно.</vt:lpstr>
      <vt:lpstr>Вярно  Забавно е да разкажеш за интересите си без да даваш лични данни за себе си.</vt:lpstr>
      <vt:lpstr>Давайки email адреса си, напълно непознати могат да ти изпращат съобщения, които не желаеш да получаваш.   Избягвай да даваш каквато и да е лична информация, която ще позволи директно да се свързват с теб!</vt:lpstr>
      <vt:lpstr>Сърфираш в интернет, когато се появява банер и ти казва, че компютъра ти е заразен с вирус? Какво трябва да направиш?</vt:lpstr>
      <vt:lpstr>Вярно  Изкачащите банери може да съдържат вируси, които ти случайно да свалиш, когато ги кликнеш. Те също така искат от теб лична информация, която да продадат на други компании, за да ти изпращат нежеланни съобщения.</vt:lpstr>
      <vt:lpstr>Това е най-лошото, което може да направиш.  Ако имаш антивирусна програма, която е ъпдейтната, ти ще си наясно дали за компютъра ти има риск. Със свалянето на програмата, могат да откраднат личните ти данни, пароли, достъп да банкови сметки.</vt:lpstr>
      <vt:lpstr>Кликайки на банера, ти разрешаваш достъп до компютъра си и можеш да свалиш вирус. </vt:lpstr>
      <vt:lpstr>Непознат ти изпраща картинка, която те кара да се чувстваш неудобно.  Какво трябва да направиш?</vt:lpstr>
      <vt:lpstr>Ако отговориш, най-вероятно не само няма да спрат, а ще ти изпратят още подобни картинки.</vt:lpstr>
      <vt:lpstr>Незаконно е да се изпращат определени снимки/картинки и ако я препратиш, ти също извършваш престъпление. Ако ти се чувстваш неудобно от катинката, вероятно и другите ще се чувсатват така, защо трябва да им причиняваш това? </vt:lpstr>
      <vt:lpstr>Вярно  Като кажеш на отговорен възрастен, ти постъпваш правилно, тъй като той ще знае към кого да се обърне, за да спрат този човек да изпраща оскърбителни картинки. Не изтривай картинката, защото може да послужи като доказателство, НО няма нужда повече да я гледаш. </vt:lpstr>
      <vt:lpstr>Приятел ти изпраща имейл с прикачен файл. Какво трябва да направиш?</vt:lpstr>
      <vt:lpstr>Компютърът на приятеля ти може да има вирус, който прикачва заразени файлове към имейлите му без той да знае за това. Като отвориш файла, позволяваш твоят компютър да бъде също заразен.</vt:lpstr>
      <vt:lpstr>Вярно  По-добре да си предпазлив, отколкото да съжаляваш! Вирусите понякога се появяват от хора, на които имаме доверие. Ако имаш съмнение, пиши на изпращача дали наистина той ти го е изпратил и с каква цел. </vt:lpstr>
      <vt:lpstr>По-добре е да не отваряш файлове, за които не си сигурен, че са безопасни, дори и да мислиш, че имаш антивирусна програма. Програмата ти може да не е ъпдейтната в момента и като отвориш файла, ти позволяваш на възможен вирус да проникне в компютъра ти.</vt:lpstr>
      <vt:lpstr>Използваш мрежата, за да намериш информация за проект. Намираш някои наистина полезни неща. Какво трябва да направиш?</vt:lpstr>
      <vt:lpstr>Незаконно е да се копираш информация и да се преструваш, че сам си я създал.</vt:lpstr>
      <vt:lpstr>Не всичко в мрежата е вярно. Често това са мнения на различни хора. За да се довериш на информацията, трябва да прецениш дали звучи разумно, дали е от уважаван източник и дали е актуална.</vt:lpstr>
      <vt:lpstr>Вярно  Мрежата е чудесно място за намиране на информация. Ако си сигурен в автора и в сайта, всичко е наред.</vt:lpstr>
      <vt:lpstr>Човек, когото познаваш само от чата те моли да се видите на живо.  Какво трябва да направиш?</vt:lpstr>
      <vt:lpstr>Това е изключително опасно! Само защото сте разговаряли онлайн, не означава, че знаеш кой наистина е този човека. Възможно е да те излъгал.</vt:lpstr>
      <vt:lpstr>Може да ти изпрати снимка на когото и да било.  Много е опасно да се срещнеш с някой, когото познаваш само онлайн.</vt:lpstr>
      <vt:lpstr>Вярно  Това е най-безопасният вариант. Като кажеш на възрастен, той ще ти помогне да решиш дали можете да се срещнете. Може да е безопасно, но само ако си с  възрастен и се видите на обществено място.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 Wilkin</dc:creator>
  <cp:lastModifiedBy>Home</cp:lastModifiedBy>
  <cp:revision>55</cp:revision>
  <dcterms:created xsi:type="dcterms:W3CDTF">2014-11-18T16:32:39Z</dcterms:created>
  <dcterms:modified xsi:type="dcterms:W3CDTF">2018-02-13T12:03:08Z</dcterms:modified>
</cp:coreProperties>
</file>